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mf" ContentType="image/x-wmf"/>
  <Default Extension="avi" ContentType="video/avi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4"/>
  </p:notesMasterIdLst>
  <p:handoutMasterIdLst>
    <p:handoutMasterId r:id="rId47"/>
  </p:handoutMasterIdLst>
  <p:sldIdLst>
    <p:sldId id="944" r:id="rId3"/>
    <p:sldId id="946" r:id="rId5"/>
    <p:sldId id="999" r:id="rId6"/>
    <p:sldId id="1049" r:id="rId7"/>
    <p:sldId id="1050" r:id="rId8"/>
    <p:sldId id="1052" r:id="rId9"/>
    <p:sldId id="1053" r:id="rId10"/>
    <p:sldId id="1054" r:id="rId11"/>
    <p:sldId id="1003" r:id="rId12"/>
    <p:sldId id="1004" r:id="rId13"/>
    <p:sldId id="1005" r:id="rId14"/>
    <p:sldId id="1006" r:id="rId15"/>
    <p:sldId id="1007" r:id="rId16"/>
    <p:sldId id="1008" r:id="rId17"/>
    <p:sldId id="1010" r:id="rId18"/>
    <p:sldId id="1017" r:id="rId19"/>
    <p:sldId id="1045" r:id="rId20"/>
    <p:sldId id="1048" r:id="rId21"/>
    <p:sldId id="1046" r:id="rId22"/>
    <p:sldId id="1047" r:id="rId23"/>
    <p:sldId id="1024" r:id="rId24"/>
    <p:sldId id="1062" r:id="rId25"/>
    <p:sldId id="1021" r:id="rId26"/>
    <p:sldId id="1025" r:id="rId27"/>
    <p:sldId id="1063" r:id="rId28"/>
    <p:sldId id="1026" r:id="rId29"/>
    <p:sldId id="1027" r:id="rId30"/>
    <p:sldId id="1055" r:id="rId31"/>
    <p:sldId id="1060" r:id="rId32"/>
    <p:sldId id="1061" r:id="rId33"/>
    <p:sldId id="1030" r:id="rId34"/>
    <p:sldId id="1031" r:id="rId35"/>
    <p:sldId id="1033" r:id="rId36"/>
    <p:sldId id="1034" r:id="rId37"/>
    <p:sldId id="1035" r:id="rId38"/>
    <p:sldId id="1036" r:id="rId39"/>
    <p:sldId id="1037" r:id="rId40"/>
    <p:sldId id="1038" r:id="rId41"/>
    <p:sldId id="1039" r:id="rId42"/>
    <p:sldId id="1040" r:id="rId43"/>
    <p:sldId id="1059" r:id="rId44"/>
    <p:sldId id="1089" r:id="rId45"/>
    <p:sldId id="1044" r:id="rId46"/>
  </p:sldIdLst>
  <p:sldSz cx="9144000" cy="5143500" type="screen16x9"/>
  <p:notesSz cx="7099300" cy="1023429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00CC"/>
    <a:srgbClr val="FF0000"/>
    <a:srgbClr val="350DFF"/>
    <a:srgbClr val="E2D0EC"/>
    <a:srgbClr val="FFFFFF"/>
    <a:srgbClr val="FF00FF"/>
    <a:srgbClr val="009900"/>
    <a:srgbClr val="006600"/>
    <a:srgbClr val="3366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 autoAdjust="0"/>
    <p:restoredTop sz="99793" autoAdjust="0"/>
  </p:normalViewPr>
  <p:slideViewPr>
    <p:cSldViewPr>
      <p:cViewPr>
        <p:scale>
          <a:sx n="125" d="100"/>
          <a:sy n="125" d="100"/>
        </p:scale>
        <p:origin x="1338" y="300"/>
      </p:cViewPr>
      <p:guideLst>
        <p:guide orient="horz" pos="1671"/>
        <p:guide pos="28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100" y="-90"/>
      </p:cViewPr>
      <p:guideLst>
        <p:guide orient="horz" pos="3325"/>
        <p:guide pos="220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t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>
              <a:defRPr kumimoji="0" sz="11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1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18" tIns="45709" rIns="91418" bIns="45709" numCol="1" anchor="b" anchorCtr="0" compatLnSpc="1"/>
          <a:lstStyle>
            <a:lvl1pPr algn="r">
              <a:defRPr kumimoji="0" sz="11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E713AAB0-A84B-42AD-A4A7-9E53740C002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212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212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2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24" tIns="49512" rIns="99024" bIns="49512" numCol="1" anchor="b" anchorCtr="0" compatLnSpc="1"/>
          <a:lstStyle>
            <a:lvl1pPr algn="r" defTabSz="990600">
              <a:defRPr kumimoji="0" sz="1300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AC046A62-4EB0-493C-87D9-5E4F78DFA83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SimSun" panose="02010600030101010101" pitchFamily="2" charset="-122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15B15-4F9D-4676-9FE4-E5741070DC65}" type="slidenum">
              <a:rPr lang="en-US" altLang="zh-CN" smtClean="0"/>
            </a:fld>
            <a:endParaRPr lang="en-US" altLang="zh-CN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kumimoji="0" lang="ja-JP" altLang="en-US" dirty="0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https://blog.csdn.net/qq_25762497/article/details/51052861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https://blog.csdn.net/appleyuchi/article/details/78597516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https://www.cnblogs.com/yanghelin/p/8025820.html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r>
              <a:rPr lang="en-US" altLang="ja-JP" smtClean="0">
                <a:latin typeface="MS Gothic" panose="020B0609070205080204" pitchFamily="49" charset="-128"/>
                <a:ea typeface="MS Gothic" panose="020B0609070205080204" pitchFamily="49" charset="-128"/>
              </a:rPr>
              <a:t>https://www.leiphone.com/news/201908/wq1m4fNK8LNuG0Rs.html</a:t>
            </a:r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18D5DE-59AB-4D83-A318-624F42549C4C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1A644648-217D-47E7-A14A-D907015B9747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F5A2FF2B-CA55-403E-BA0C-8210148902A8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993DF270-4CD1-47C5-8F28-34EE874379F4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CA7A214-D8EC-491F-AFE4-7325ECCC5CA1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21C11-CA6A-4445-AFE5-E92EAD4872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302EBA0E-88F1-42C5-87D6-28108E3F6660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049A9982-6A42-45B2-8C5D-5FF961C6DE83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ja-JP" smtClean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44D5926A-5782-4A26-AC6F-B14084C7B69A}" type="slidenum">
              <a:rPr kumimoji="0" lang="en-US" altLang="zh-CN" smtClean="0"/>
            </a:fld>
            <a:endParaRPr kumimoji="0"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3DB7B-2EAB-4C17-82C5-8D8CC71A4E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F75F-1D6E-4577-9D65-24B8D22578B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0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41685"/>
            <a:ext cx="95250" cy="5393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7"/>
          <p:cNvSpPr>
            <a:spLocks noChangeArrowheads="1"/>
          </p:cNvSpPr>
          <p:nvPr userDrawn="1"/>
        </p:nvSpPr>
        <p:spPr bwMode="auto">
          <a:xfrm>
            <a:off x="157162" y="191691"/>
            <a:ext cx="10144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 marL="742950" indent="-28575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 marL="11430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 marL="16002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 marL="2057400" indent="-228600" defTabSz="1600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1600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Microsoft YaHei" panose="020B0503020204020204" pitchFamily="34" charset="-122"/>
                <a:cs typeface="Arial" panose="020B0604020202020204" pitchFamily="34" charset="0"/>
              </a:rPr>
              <a:t>Part 1</a:t>
            </a:r>
            <a:endParaRPr lang="zh-CN" altLang="en-US" sz="2400">
              <a:solidFill>
                <a:schemeClr val="bg1"/>
              </a:solidFill>
              <a:latin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52400" y="681038"/>
            <a:ext cx="8741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E:\datacenter\doc\NWPU_doc\pic\nwpu-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88424" y="99705"/>
            <a:ext cx="5469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0"/>
            <a:ext cx="9144000" cy="732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57480" y="150685"/>
            <a:ext cx="81786" cy="417184"/>
          </a:xfrm>
          <a:prstGeom prst="rect">
            <a:avLst/>
          </a:prstGeom>
          <a:solidFill>
            <a:srgbClr val="0035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 descr="Z:\NWPU_doc\funding_doc\UAV_System\images\figs_logogs\RTMapper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01" y="77530"/>
            <a:ext cx="863657" cy="48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1A0F81-A19A-47E9-9309-52715605D6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AF1985E-C4C4-4F69-ABC2-699EBA1AA30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SimSun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1.GIF"/><Relationship Id="rId7" Type="http://schemas.openxmlformats.org/officeDocument/2006/relationships/image" Target="../media/image70.GIF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67.GIF"/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6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3.GIF"/><Relationship Id="rId1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/>
            </a:gs>
            <a:gs pos="0">
              <a:schemeClr val="tx2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辺形 13"/>
          <p:cNvSpPr/>
          <p:nvPr/>
        </p:nvSpPr>
        <p:spPr>
          <a:xfrm>
            <a:off x="179070" y="3359785"/>
            <a:ext cx="4199255" cy="45720"/>
          </a:xfrm>
          <a:prstGeom prst="parallelogram">
            <a:avLst/>
          </a:prstGeom>
          <a:solidFill>
            <a:srgbClr val="FFCC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ja-JP" altLang="en-US" dirty="0">
              <a:solidFill>
                <a:srgbClr val="2000CC"/>
              </a:solidFill>
            </a:endParaRPr>
          </a:p>
        </p:txBody>
      </p:sp>
      <p:sp>
        <p:nvSpPr>
          <p:cNvPr id="20490" name="TextBox 13"/>
          <p:cNvSpPr txBox="1">
            <a:spLocks noChangeArrowheads="1"/>
          </p:cNvSpPr>
          <p:nvPr/>
        </p:nvSpPr>
        <p:spPr bwMode="auto">
          <a:xfrm>
            <a:off x="251520" y="2316966"/>
            <a:ext cx="7488832" cy="953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Convolutional Neural Networks</a:t>
            </a:r>
            <a:endParaRPr lang="en-US" altLang="zh-CN" sz="2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en-US" sz="2800" b="1" spc="8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  <a:sym typeface="+mn-ea"/>
              </a:rPr>
              <a:t>卷积神经网络</a:t>
            </a:r>
            <a:endParaRPr lang="en-US" altLang="en-US" sz="2800" b="1" spc="8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9683" y="3364091"/>
            <a:ext cx="151828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spc="300" dirty="0">
                <a:solidFill>
                  <a:srgbClr val="350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雅黑宋体" panose="020B0503020204020204" pitchFamily="34" charset="-122"/>
                <a:ea typeface="雅黑宋体" panose="020B0503020204020204" pitchFamily="34" charset="-122"/>
                <a:cs typeface="Arial" panose="020B0604020202020204" pitchFamily="34" charset="0"/>
              </a:rPr>
              <a:t>布树辉</a:t>
            </a:r>
            <a:endParaRPr lang="zh-CN" altLang="en-US" sz="3200" b="1" spc="300" dirty="0">
              <a:solidFill>
                <a:srgbClr val="350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雅黑宋体" panose="020B0503020204020204" pitchFamily="34" charset="-122"/>
              <a:ea typeface="雅黑宋体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218" name="组合 20"/>
          <p:cNvGrpSpPr/>
          <p:nvPr/>
        </p:nvGrpSpPr>
        <p:grpSpPr>
          <a:xfrm>
            <a:off x="5892165" y="207645"/>
            <a:ext cx="2952115" cy="638810"/>
            <a:chOff x="8423000" y="1115199"/>
            <a:chExt cx="2709642" cy="5867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169560" y="1164725"/>
              <a:ext cx="1963082" cy="487723"/>
            </a:xfrm>
            <a:prstGeom prst="rect">
              <a:avLst/>
            </a:prstGeom>
          </p:spPr>
        </p:pic>
        <p:pic>
          <p:nvPicPr>
            <p:cNvPr id="9233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000" y="1115199"/>
              <a:ext cx="586775" cy="58677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3" name="Picture 2" descr="MachineLearning2_nofo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0" y="1798955"/>
            <a:ext cx="3465830" cy="3302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3985" y="151130"/>
            <a:ext cx="7439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Mammalian </a:t>
            </a:r>
            <a:r>
              <a:rPr lang="en-US" altLang="en-US" sz="2800" dirty="0" smtClean="0"/>
              <a:t>V</a:t>
            </a:r>
            <a:r>
              <a:rPr lang="en-US" altLang="zh-CN" sz="2800" dirty="0" smtClean="0"/>
              <a:t>isual </a:t>
            </a:r>
            <a:r>
              <a:rPr lang="en-US" altLang="en-US" sz="2800" dirty="0" smtClean="0"/>
              <a:t>P</a:t>
            </a:r>
            <a:r>
              <a:rPr lang="en-US" altLang="zh-CN" sz="2800" dirty="0" smtClean="0"/>
              <a:t>athway </a:t>
            </a:r>
            <a:r>
              <a:rPr lang="en-US" altLang="en-US" sz="2800" dirty="0" smtClean="0"/>
              <a:t>-</a:t>
            </a:r>
            <a:r>
              <a:rPr lang="en-US" altLang="zh-CN" sz="2800" dirty="0" smtClean="0"/>
              <a:t> </a:t>
            </a:r>
            <a:r>
              <a:rPr lang="en-US" altLang="en-US" sz="2800" dirty="0" smtClean="0"/>
              <a:t>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26" y="838686"/>
            <a:ext cx="5499878" cy="407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0490" y="178435"/>
            <a:ext cx="83070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</a:t>
            </a:r>
            <a:r>
              <a:rPr lang="en-US" altLang="zh-CN" sz="2800" dirty="0" smtClean="0"/>
              <a:t>hallenges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24" y="1059835"/>
            <a:ext cx="7693655" cy="32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34620" y="190500"/>
            <a:ext cx="82797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S</a:t>
            </a:r>
            <a:r>
              <a:rPr lang="en-US" altLang="zh-CN" sz="2800" dirty="0" smtClean="0"/>
              <a:t>hallow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 for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ecognition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40" y="796290"/>
            <a:ext cx="7439626" cy="408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2240" y="206375"/>
            <a:ext cx="68980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Good </a:t>
            </a:r>
            <a:r>
              <a:rPr lang="en-US" altLang="en-US" sz="2800" dirty="0" smtClean="0"/>
              <a:t>R</a:t>
            </a:r>
            <a:r>
              <a:rPr lang="en-US" altLang="zh-CN" sz="2800" dirty="0" smtClean="0"/>
              <a:t>epresentations </a:t>
            </a:r>
            <a:r>
              <a:rPr lang="en-US" altLang="en-US" sz="2800" dirty="0" smtClean="0"/>
              <a:t>- H</a:t>
            </a:r>
            <a:r>
              <a:rPr lang="en-US" altLang="zh-CN" sz="2800" dirty="0" smtClean="0"/>
              <a:t>ierarchical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03" y="863467"/>
            <a:ext cx="6445449" cy="405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49860" y="166370"/>
            <a:ext cx="8224520" cy="49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600" dirty="0" smtClean="0"/>
              <a:t>Deep </a:t>
            </a:r>
            <a:r>
              <a:rPr lang="en-US" altLang="en-US" sz="2600" dirty="0" smtClean="0"/>
              <a:t>L</a:t>
            </a:r>
            <a:r>
              <a:rPr lang="en-US" altLang="zh-CN" sz="2600" dirty="0" smtClean="0"/>
              <a:t>earning </a:t>
            </a:r>
            <a:r>
              <a:rPr lang="en-US" altLang="en-US" sz="2600" dirty="0" smtClean="0"/>
              <a:t>-</a:t>
            </a:r>
            <a:r>
              <a:rPr lang="en-US" altLang="zh-CN" sz="2600" dirty="0" smtClean="0"/>
              <a:t> </a:t>
            </a:r>
            <a:r>
              <a:rPr lang="en-US" altLang="en-US" sz="2600" dirty="0" smtClean="0"/>
              <a:t>H</a:t>
            </a:r>
            <a:r>
              <a:rPr lang="en-US" altLang="zh-CN" sz="2600" dirty="0" smtClean="0"/>
              <a:t>ierarchical </a:t>
            </a:r>
            <a:r>
              <a:rPr lang="en-US" altLang="en-US" sz="2600" dirty="0" smtClean="0"/>
              <a:t>R</a:t>
            </a:r>
            <a:r>
              <a:rPr lang="en-US" altLang="zh-CN" sz="2600" dirty="0" smtClean="0"/>
              <a:t>epresentations</a:t>
            </a:r>
            <a:endParaRPr lang="en-US" altLang="zh-CN" sz="2600" dirty="0" smtClean="0">
              <a:solidFill>
                <a:srgbClr val="00B050"/>
              </a:solidFill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7128"/>
            <a:ext cx="7054577" cy="389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 smtClean="0"/>
              <a:t>Hierarchical / </a:t>
            </a:r>
            <a:r>
              <a:rPr lang="en-US" altLang="en-US" sz="2800" dirty="0" smtClean="0"/>
              <a:t>D</a:t>
            </a:r>
            <a:r>
              <a:rPr lang="en-US" altLang="zh-CN" sz="2800" dirty="0" smtClean="0"/>
              <a:t>eep </a:t>
            </a:r>
            <a:r>
              <a:rPr lang="en-US" altLang="en-US" sz="2800" dirty="0" smtClean="0"/>
              <a:t>A</a:t>
            </a:r>
            <a:r>
              <a:rPr lang="en-US" altLang="zh-CN" sz="2800" dirty="0" smtClean="0"/>
              <a:t>rchitectures </a:t>
            </a:r>
            <a:endParaRPr lang="en-US" altLang="zh-CN" sz="2800" dirty="0" smtClean="0">
              <a:solidFill>
                <a:srgbClr val="00B050"/>
              </a:solidFill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82" y="796290"/>
            <a:ext cx="7546181" cy="417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94945" y="230823"/>
            <a:ext cx="46434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/>
              <a:t>Neural </a:t>
            </a:r>
            <a:r>
              <a:rPr lang="en-US" altLang="en-US" sz="2400" dirty="0"/>
              <a:t>N</a:t>
            </a:r>
            <a:r>
              <a:rPr lang="en-US" altLang="zh-CN" sz="2400" dirty="0"/>
              <a:t>etwork for </a:t>
            </a:r>
            <a:r>
              <a:rPr lang="en-US" altLang="en-US" sz="2400" dirty="0"/>
              <a:t>V</a:t>
            </a:r>
            <a:r>
              <a:rPr lang="en-US" altLang="zh-CN" sz="2400" dirty="0"/>
              <a:t>ision</a:t>
            </a:r>
            <a:endParaRPr lang="en-US" altLang="zh-CN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1132349"/>
            <a:ext cx="70319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 standard neural network applied to images: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Scales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quadratically</a:t>
            </a:r>
            <a:r>
              <a:rPr lang="en-US" altLang="zh-CN" sz="2000" dirty="0" smtClean="0">
                <a:solidFill>
                  <a:srgbClr val="2000CC"/>
                </a:solidFill>
              </a:rPr>
              <a:t> with the size of the input </a:t>
            </a:r>
            <a:endParaRPr lang="en-US" altLang="zh-CN" sz="2000" dirty="0" smtClean="0">
              <a:solidFill>
                <a:srgbClr val="2000CC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2000CC"/>
                </a:solidFill>
              </a:rPr>
              <a:t>Does not leverage </a:t>
            </a:r>
            <a:r>
              <a:rPr lang="en-US" altLang="zh-CN" sz="2000" dirty="0" err="1" smtClean="0">
                <a:solidFill>
                  <a:srgbClr val="2000CC"/>
                </a:solidFill>
              </a:rPr>
              <a:t>stationarity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Solution:</a:t>
            </a:r>
            <a:endParaRPr lang="en-US" altLang="zh-C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Connect each hidden unit to a small patch of the input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Share the weight across hidden units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smtClean="0"/>
              <a:t>This is called: </a:t>
            </a:r>
            <a:r>
              <a:rPr lang="en-US" altLang="en-US" sz="2000" dirty="0" smtClean="0">
                <a:solidFill>
                  <a:srgbClr val="FF0000"/>
                </a:solidFill>
              </a:rPr>
              <a:t>C</a:t>
            </a:r>
            <a:r>
              <a:rPr lang="en-US" altLang="zh-CN" sz="2000" dirty="0" smtClean="0">
                <a:solidFill>
                  <a:srgbClr val="FF0000"/>
                </a:solidFill>
              </a:rPr>
              <a:t>onvolutional </a:t>
            </a:r>
            <a:r>
              <a:rPr lang="en-US" altLang="en-US" sz="2000" dirty="0" smtClean="0">
                <a:solidFill>
                  <a:srgbClr val="FF0000"/>
                </a:solidFill>
              </a:rPr>
              <a:t>Neural N</a:t>
            </a:r>
            <a:r>
              <a:rPr lang="en-US" altLang="zh-CN" sz="2000" dirty="0" smtClean="0">
                <a:solidFill>
                  <a:srgbClr val="FF0000"/>
                </a:solidFill>
              </a:rPr>
              <a:t>etwork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- Math Definition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4755" y="934720"/>
            <a:ext cx="6584950" cy="1584325"/>
            <a:chOff x="1039" y="2061"/>
            <a:chExt cx="12606" cy="30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9" y="2061"/>
              <a:ext cx="12606" cy="14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" y="3812"/>
              <a:ext cx="11009" cy="1283"/>
            </a:xfrm>
            <a:prstGeom prst="rect">
              <a:avLst/>
            </a:prstGeom>
          </p:spPr>
        </p:pic>
      </p:grpSp>
      <p:pic>
        <p:nvPicPr>
          <p:cNvPr id="5" name="Picture 4" descr="2d_con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310" y="3049905"/>
            <a:ext cx="2811780" cy="157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en-US" altLang="en-US" sz="2800" dirty="0" smtClean="0"/>
              <a:t>- Effect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9840" y="2182495"/>
            <a:ext cx="1371600" cy="922655"/>
          </a:xfrm>
          <a:prstGeom prst="rect">
            <a:avLst/>
          </a:prstGeom>
        </p:spPr>
      </p:pic>
      <p:pic>
        <p:nvPicPr>
          <p:cNvPr id="7" name="Picture 6" descr="image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1713230"/>
            <a:ext cx="2793365" cy="18611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371850" y="242379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9" name="Text Box 8"/>
          <p:cNvSpPr txBox="1"/>
          <p:nvPr/>
        </p:nvSpPr>
        <p:spPr>
          <a:xfrm>
            <a:off x="5264150" y="2351405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pic>
        <p:nvPicPr>
          <p:cNvPr id="10" name="Picture 9" descr="image0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15" y="1700530"/>
            <a:ext cx="281686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 </a:t>
            </a:r>
            <a:r>
              <a:rPr lang="en-US" altLang="en-US" sz="2800" dirty="0" smtClean="0"/>
              <a:t>- Operation</a:t>
            </a:r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/>
          <p:nvPr/>
        </p:nvGraphicFramePr>
        <p:xfrm>
          <a:off x="2066290" y="1110615"/>
          <a:ext cx="16992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4580890" y="111061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4060190" y="1487805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graphicFrame>
        <p:nvGraphicFramePr>
          <p:cNvPr id="8" name="Table 7"/>
          <p:cNvGraphicFramePr/>
          <p:nvPr/>
        </p:nvGraphicFramePr>
        <p:xfrm>
          <a:off x="1821180" y="274828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4580890" y="319849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 Box 18"/>
          <p:cNvSpPr txBox="1"/>
          <p:nvPr/>
        </p:nvSpPr>
        <p:spPr>
          <a:xfrm>
            <a:off x="2591435" y="744220"/>
            <a:ext cx="69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f(x,y)</a:t>
            </a:r>
            <a:endParaRPr lang="en-US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4805680" y="742315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/>
              <a:t>g</a:t>
            </a:r>
            <a:r>
              <a:rPr lang="en-US" altLang="en-US"/>
              <a:t>(x,y)</a:t>
            </a:r>
            <a:endParaRPr lang="en-US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855335" y="1112520"/>
            <a:ext cx="6330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mg=3</a:t>
            </a:r>
            <a:endParaRPr lang="en-US" altLang="en-US" sz="1400" i="1"/>
          </a:p>
        </p:txBody>
      </p:sp>
      <p:sp>
        <p:nvSpPr>
          <p:cNvPr id="22" name="Text Box 21"/>
          <p:cNvSpPr txBox="1"/>
          <p:nvPr/>
        </p:nvSpPr>
        <p:spPr>
          <a:xfrm>
            <a:off x="4566920" y="2244090"/>
            <a:ext cx="5842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en-US" altLang="en-US" sz="1400" i="1"/>
              <a:t>g=3</a:t>
            </a:r>
            <a:endParaRPr lang="en-US" altLang="en-US" sz="1400" i="1"/>
          </a:p>
        </p:txBody>
      </p:sp>
      <p:sp>
        <p:nvSpPr>
          <p:cNvPr id="23" name="Text Box 22"/>
          <p:cNvSpPr txBox="1"/>
          <p:nvPr/>
        </p:nvSpPr>
        <p:spPr>
          <a:xfrm>
            <a:off x="2075815" y="2244090"/>
            <a:ext cx="534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n</a:t>
            </a:r>
            <a:r>
              <a:rPr lang="en-US" altLang="en-US" sz="1400" i="1"/>
              <a:t>f</a:t>
            </a:r>
            <a:r>
              <a:rPr lang="en-US" altLang="en-US" sz="1400" i="1"/>
              <a:t>=</a:t>
            </a:r>
            <a:r>
              <a:rPr lang="en-US" altLang="en-US" sz="1400" i="1"/>
              <a:t>4</a:t>
            </a:r>
            <a:endParaRPr lang="en-US" altLang="en-US" sz="1400" i="1"/>
          </a:p>
        </p:txBody>
      </p:sp>
      <p:sp>
        <p:nvSpPr>
          <p:cNvPr id="24" name="Text Box 23"/>
          <p:cNvSpPr txBox="1"/>
          <p:nvPr/>
        </p:nvSpPr>
        <p:spPr>
          <a:xfrm>
            <a:off x="1432560" y="1110615"/>
            <a:ext cx="5835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m</a:t>
            </a:r>
            <a:r>
              <a:rPr lang="en-US" altLang="en-US" sz="1400" i="1"/>
              <a:t>f=</a:t>
            </a:r>
            <a:r>
              <a:rPr lang="en-US" altLang="en-US" sz="1400" i="1"/>
              <a:t>3</a:t>
            </a:r>
            <a:endParaRPr lang="en-US" altLang="en-US" sz="1400" i="1"/>
          </a:p>
        </p:txBody>
      </p:sp>
      <p:sp>
        <p:nvSpPr>
          <p:cNvPr id="25" name="Down Arrow 24"/>
          <p:cNvSpPr/>
          <p:nvPr/>
        </p:nvSpPr>
        <p:spPr>
          <a:xfrm>
            <a:off x="2772410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193675" y="2917190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第1行和最后1行</a:t>
            </a:r>
            <a:endParaRPr lang="en-US" altLang="en-US" sz="1400" i="1"/>
          </a:p>
          <a:p>
            <a:r>
              <a:rPr lang="en-US" altLang="en-US" sz="1400" i="1"/>
              <a:t>加入mg-1行0</a:t>
            </a:r>
            <a:endParaRPr lang="en-US" altLang="en-US" sz="1400" i="1"/>
          </a:p>
        </p:txBody>
      </p:sp>
      <p:sp>
        <p:nvSpPr>
          <p:cNvPr id="27" name="Text Box 26"/>
          <p:cNvSpPr txBox="1"/>
          <p:nvPr/>
        </p:nvSpPr>
        <p:spPr>
          <a:xfrm>
            <a:off x="193675" y="3510915"/>
            <a:ext cx="14478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 i="1"/>
              <a:t>第1</a:t>
            </a:r>
            <a:r>
              <a:rPr lang="en-US" altLang="en-US" sz="1400" i="1"/>
              <a:t>列</a:t>
            </a:r>
            <a:r>
              <a:rPr lang="en-US" altLang="en-US" sz="1400" i="1"/>
              <a:t>和最后1</a:t>
            </a:r>
            <a:r>
              <a:rPr lang="en-US" altLang="en-US" sz="1400" i="1"/>
              <a:t>列</a:t>
            </a:r>
            <a:endParaRPr lang="en-US" altLang="en-US" sz="1400" i="1"/>
          </a:p>
          <a:p>
            <a:r>
              <a:rPr lang="en-US" altLang="en-US" sz="1400" i="1"/>
              <a:t>加入</a:t>
            </a:r>
            <a:r>
              <a:rPr lang="en-US" altLang="en-US" sz="1400" i="1"/>
              <a:t>n</a:t>
            </a:r>
            <a:r>
              <a:rPr lang="en-US" altLang="en-US" sz="1400" i="1"/>
              <a:t>g-1</a:t>
            </a:r>
            <a:r>
              <a:rPr lang="en-US" altLang="en-US" sz="1400" i="1"/>
              <a:t>列</a:t>
            </a:r>
            <a:r>
              <a:rPr lang="en-US" altLang="en-US" sz="1400" i="1"/>
              <a:t>0</a:t>
            </a:r>
            <a:endParaRPr lang="en-US" altLang="en-US" sz="1400" i="1"/>
          </a:p>
        </p:txBody>
      </p:sp>
      <p:sp>
        <p:nvSpPr>
          <p:cNvPr id="28" name="Text Box 27"/>
          <p:cNvSpPr txBox="1"/>
          <p:nvPr/>
        </p:nvSpPr>
        <p:spPr>
          <a:xfrm>
            <a:off x="4060190" y="359283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6108700" y="355219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sp>
        <p:nvSpPr>
          <p:cNvPr id="30" name="Text Box 29"/>
          <p:cNvSpPr txBox="1"/>
          <p:nvPr/>
        </p:nvSpPr>
        <p:spPr>
          <a:xfrm>
            <a:off x="4458970" y="442404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将卷积核绕其中心</a:t>
            </a:r>
            <a:endParaRPr lang="en-US" altLang="en-US" sz="1400" i="1"/>
          </a:p>
          <a:p>
            <a:pPr algn="l"/>
            <a:r>
              <a:rPr lang="en-US" altLang="en-US" sz="1400" i="1"/>
              <a:t>旋转180度</a:t>
            </a:r>
            <a:endParaRPr lang="en-US" altLang="en-US" sz="1400" i="1"/>
          </a:p>
        </p:txBody>
      </p:sp>
      <p:sp>
        <p:nvSpPr>
          <p:cNvPr id="31" name="Down Arrow 30"/>
          <p:cNvSpPr/>
          <p:nvPr/>
        </p:nvSpPr>
        <p:spPr>
          <a:xfrm>
            <a:off x="5117465" y="2355850"/>
            <a:ext cx="288290" cy="28765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/>
          </a:p>
        </p:txBody>
      </p:sp>
      <p:graphicFrame>
        <p:nvGraphicFramePr>
          <p:cNvPr id="32" name="Table 31"/>
          <p:cNvGraphicFramePr/>
          <p:nvPr/>
        </p:nvGraphicFramePr>
        <p:xfrm>
          <a:off x="6672580" y="2870835"/>
          <a:ext cx="2320290" cy="188912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28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6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34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22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20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12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7388860" y="2526030"/>
            <a:ext cx="9994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shape=full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821180" y="274828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170555" y="3984625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3248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Neural Networks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 descr="11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42908">
            <a:off x="3591560" y="1366838"/>
            <a:ext cx="62865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7" descr="C:\Documents and Settings\Administrator\桌面\图像 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57438"/>
            <a:ext cx="1185863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箭头连接符 34"/>
          <p:cNvCxnSpPr/>
          <p:nvPr/>
        </p:nvCxnSpPr>
        <p:spPr>
          <a:xfrm>
            <a:off x="571500" y="25717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571500" y="271462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1500" y="285750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71500" y="3000375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571500" y="3143250"/>
            <a:ext cx="785813" cy="1588"/>
          </a:xfrm>
          <a:prstGeom prst="straightConnector1">
            <a:avLst/>
          </a:prstGeom>
          <a:ln>
            <a:solidFill>
              <a:srgbClr val="2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2714625" y="25844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14625" y="287020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Box 42"/>
          <p:cNvSpPr txBox="1">
            <a:spLocks noChangeArrowheads="1"/>
          </p:cNvSpPr>
          <p:nvPr/>
        </p:nvSpPr>
        <p:spPr bwMode="auto">
          <a:xfrm>
            <a:off x="3214688" y="24288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A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1" name="TextBox 43"/>
          <p:cNvSpPr txBox="1">
            <a:spLocks noChangeArrowheads="1"/>
          </p:cNvSpPr>
          <p:nvPr/>
        </p:nvSpPr>
        <p:spPr bwMode="auto">
          <a:xfrm>
            <a:off x="3214688" y="2727325"/>
            <a:ext cx="285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B</a:t>
            </a:r>
            <a:endParaRPr lang="zh-CN" altLang="en-US">
              <a:solidFill>
                <a:srgbClr val="FF00FF"/>
              </a:solidFill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2714625" y="3143250"/>
            <a:ext cx="357188" cy="1588"/>
          </a:xfrm>
          <a:prstGeom prst="straightConnector1">
            <a:avLst/>
          </a:prstGeom>
          <a:ln>
            <a:solidFill>
              <a:srgbClr val="FF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3" name="TextBox 45"/>
          <p:cNvSpPr txBox="1">
            <a:spLocks noChangeArrowheads="1"/>
          </p:cNvSpPr>
          <p:nvPr/>
        </p:nvSpPr>
        <p:spPr bwMode="auto">
          <a:xfrm>
            <a:off x="3214688" y="3000375"/>
            <a:ext cx="28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FF"/>
                </a:solidFill>
              </a:rPr>
              <a:t>C</a:t>
            </a:r>
            <a:endParaRPr lang="zh-CN" altLang="en-US">
              <a:solidFill>
                <a:srgbClr val="FF00FF"/>
              </a:solidFill>
            </a:endParaRPr>
          </a:p>
        </p:txBody>
      </p:sp>
      <p:sp>
        <p:nvSpPr>
          <p:cNvPr id="16404" name="TextBox 47"/>
          <p:cNvSpPr txBox="1">
            <a:spLocks noChangeArrowheads="1"/>
          </p:cNvSpPr>
          <p:nvPr/>
        </p:nvSpPr>
        <p:spPr bwMode="auto">
          <a:xfrm>
            <a:off x="1357313" y="2000250"/>
            <a:ext cx="1428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 b="1" i="1"/>
              <a:t>Neural</a:t>
            </a:r>
            <a:r>
              <a:rPr lang="zh-CN" altLang="en-US" sz="1200" b="1" i="1"/>
              <a:t> </a:t>
            </a:r>
            <a:r>
              <a:rPr lang="en-US" altLang="zh-CN" sz="1200" b="1" i="1"/>
              <a:t>networks</a:t>
            </a:r>
            <a:endParaRPr lang="zh-CN" altLang="en-US" sz="1200" b="1" i="1"/>
          </a:p>
        </p:txBody>
      </p:sp>
      <p:sp>
        <p:nvSpPr>
          <p:cNvPr id="16405" name="TextBox 48"/>
          <p:cNvSpPr txBox="1">
            <a:spLocks noChangeArrowheads="1"/>
          </p:cNvSpPr>
          <p:nvPr/>
        </p:nvSpPr>
        <p:spPr bwMode="auto">
          <a:xfrm>
            <a:off x="571500" y="2214563"/>
            <a:ext cx="7858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3366FF"/>
                </a:solidFill>
              </a:rPr>
              <a:t>sample</a:t>
            </a:r>
            <a:endParaRPr lang="zh-CN" altLang="en-US" sz="1200">
              <a:solidFill>
                <a:srgbClr val="3366FF"/>
              </a:solidFill>
            </a:endParaRPr>
          </a:p>
        </p:txBody>
      </p:sp>
      <p:sp>
        <p:nvSpPr>
          <p:cNvPr id="16406" name="TextBox 49"/>
          <p:cNvSpPr txBox="1">
            <a:spLocks noChangeArrowheads="1"/>
          </p:cNvSpPr>
          <p:nvPr/>
        </p:nvSpPr>
        <p:spPr bwMode="auto">
          <a:xfrm>
            <a:off x="2714625" y="2214563"/>
            <a:ext cx="857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00FF"/>
                </a:solidFill>
              </a:rPr>
              <a:t>label</a:t>
            </a:r>
            <a:endParaRPr lang="zh-CN" altLang="en-US" sz="1200">
              <a:solidFill>
                <a:srgbClr val="FF00FF"/>
              </a:solidFill>
            </a:endParaRPr>
          </a:p>
        </p:txBody>
      </p:sp>
      <p:pic>
        <p:nvPicPr>
          <p:cNvPr id="2" name="Picture 1" descr="neural_network_dem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90" y="1866265"/>
            <a:ext cx="4034790" cy="2269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41605" y="150495"/>
            <a:ext cx="8234045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 dirty="0" smtClean="0"/>
              <a:t>Convolution</a:t>
            </a:r>
            <a:r>
              <a:rPr lang="en-US" altLang="en-US" sz="2800" dirty="0" smtClean="0">
                <a:sym typeface="+mn-ea"/>
              </a:rPr>
              <a:t> - Operation</a:t>
            </a:r>
            <a:endParaRPr lang="en-US" altLang="en-US" sz="2800" dirty="0" smtClean="0">
              <a:solidFill>
                <a:srgbClr val="00B050"/>
              </a:solidFill>
            </a:endParaRPr>
          </a:p>
          <a:p>
            <a:pPr eaLnBrk="1" hangingPunct="1"/>
            <a:endParaRPr lang="en-US" altLang="en-US" sz="2800" dirty="0" smtClean="0">
              <a:solidFill>
                <a:srgbClr val="00B050"/>
              </a:solidFill>
            </a:endParaRPr>
          </a:p>
        </p:txBody>
      </p:sp>
      <p:graphicFrame>
        <p:nvGraphicFramePr>
          <p:cNvPr id="8" name="Table 7"/>
          <p:cNvGraphicFramePr/>
          <p:nvPr/>
        </p:nvGraphicFramePr>
        <p:xfrm>
          <a:off x="1031875" y="1026160"/>
          <a:ext cx="2189480" cy="2133600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  <a:gridCol w="273685"/>
              </a:tblGrid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4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5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9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8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7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6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>
                          <a:solidFill>
                            <a:schemeClr val="accent6"/>
                          </a:solidFill>
                        </a:rPr>
                        <a:t>0</a:t>
                      </a:r>
                      <a:endParaRPr lang="en-US" altLang="en-US" sz="140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/>
          <p:nvPr/>
        </p:nvGraphicFramePr>
        <p:xfrm>
          <a:off x="3791585" y="1476375"/>
          <a:ext cx="1274445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424815"/>
                <a:gridCol w="424815"/>
                <a:gridCol w="4248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0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-1</a:t>
                      </a:r>
                      <a:endParaRPr lang="en-US" altLang="en-US" sz="14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3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2</a:t>
                      </a:r>
                      <a:endParaRPr lang="en-US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400"/>
                        <a:t>1</a:t>
                      </a:r>
                      <a:endParaRPr lang="en-US" alt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Text Box 27"/>
          <p:cNvSpPr txBox="1"/>
          <p:nvPr/>
        </p:nvSpPr>
        <p:spPr>
          <a:xfrm>
            <a:off x="3270885" y="1870710"/>
            <a:ext cx="3409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*</a:t>
            </a:r>
            <a:endParaRPr lang="en-US" altLang="en-US" sz="3200"/>
          </a:p>
        </p:txBody>
      </p:sp>
      <p:sp>
        <p:nvSpPr>
          <p:cNvPr id="29" name="Text Box 28"/>
          <p:cNvSpPr txBox="1"/>
          <p:nvPr/>
        </p:nvSpPr>
        <p:spPr>
          <a:xfrm>
            <a:off x="5274945" y="1729740"/>
            <a:ext cx="4203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/>
              <a:t>=</a:t>
            </a:r>
            <a:endParaRPr lang="en-US" altLang="en-US" sz="3200"/>
          </a:p>
        </p:txBody>
      </p:sp>
      <p:graphicFrame>
        <p:nvGraphicFramePr>
          <p:cNvPr id="32" name="Table 31"/>
          <p:cNvGraphicFramePr/>
          <p:nvPr/>
        </p:nvGraphicFramePr>
        <p:xfrm>
          <a:off x="5932805" y="1476375"/>
          <a:ext cx="1546860" cy="1133475"/>
        </p:xfrm>
        <a:graphic>
          <a:graphicData uri="http://schemas.openxmlformats.org/drawingml/2006/table">
            <a:tbl>
              <a:tblPr bandCol="1">
                <a:tableStyleId>{69CF1AB2-1976-4502-BF36-3FF5EA218861}</a:tableStyleId>
              </a:tblPr>
              <a:tblGrid>
                <a:gridCol w="386715"/>
                <a:gridCol w="386715"/>
                <a:gridCol w="386715"/>
                <a:gridCol w="386715"/>
              </a:tblGrid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14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40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25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58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50</a:t>
                      </a:r>
                      <a:endParaRPr lang="en-US" altLang="en-US" sz="1200"/>
                    </a:p>
                  </a:txBody>
                  <a:tcPr anchor="ctr"/>
                </a:tc>
              </a:tr>
              <a:tr h="3778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9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32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37</a:t>
                      </a:r>
                      <a:endParaRPr lang="en-US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200"/>
                        <a:t>29</a:t>
                      </a:r>
                      <a:endParaRPr lang="en-US" altLang="en-US" sz="12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Text Box 32"/>
          <p:cNvSpPr txBox="1"/>
          <p:nvPr/>
        </p:nvSpPr>
        <p:spPr>
          <a:xfrm>
            <a:off x="6272530" y="887095"/>
            <a:ext cx="1207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400" i="1"/>
              <a:t>shape=</a:t>
            </a:r>
            <a:r>
              <a:rPr lang="en-US" altLang="en-US" sz="1400" i="1"/>
              <a:t>same</a:t>
            </a:r>
            <a:endParaRPr lang="en-US" altLang="en-US" sz="1400" i="1"/>
          </a:p>
        </p:txBody>
      </p:sp>
      <p:sp>
        <p:nvSpPr>
          <p:cNvPr id="34" name="Rectangle 33"/>
          <p:cNvSpPr/>
          <p:nvPr/>
        </p:nvSpPr>
        <p:spPr>
          <a:xfrm>
            <a:off x="1297940" y="136525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38045" y="1946910"/>
            <a:ext cx="840105" cy="897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000CC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35660" y="3616960"/>
            <a:ext cx="78085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numpy as np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=np.array([[1,2,3,4],[5,6,7,8],[9,8,7,6]])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=np.array([[1,2,3],[-1,0,1],[2,1,2]])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import scipy.signal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sz="1200">
              <a:latin typeface="Andale Mono" panose="020B0509000000000004" charset="0"/>
              <a:cs typeface="Andale Mono" panose="020B0509000000000004" charset="0"/>
            </a:endParaRPr>
          </a:p>
          <a:p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print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(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scipy.signal.convolve(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g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,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f</a:t>
            </a:r>
            <a:r>
              <a:rPr 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r>
              <a:rPr lang="en-US" altLang="en-US" sz="1200">
                <a:latin typeface="Andale Mono" panose="020B0509000000000004" charset="0"/>
                <a:cs typeface="Andale Mono" panose="020B0509000000000004" charset="0"/>
              </a:rPr>
              <a:t>)</a:t>
            </a:r>
            <a:endParaRPr lang="en-US" altLang="en-US" sz="1200">
              <a:latin typeface="Andale Mono" panose="020B0509000000000004" charset="0"/>
              <a:cs typeface="Andale Mono" panose="020B05090000000000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altLang="en-US" dirty="0" smtClean="0"/>
              <a:t>A</a:t>
            </a:r>
            <a:r>
              <a:rPr lang="en-US" altLang="zh-CN" dirty="0" smtClean="0"/>
              <a:t>rchitecture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274" y="933711"/>
            <a:ext cx="6599086" cy="40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4"/>
          <p:cNvSpPr txBox="1">
            <a:spLocks noChangeArrowheads="1"/>
          </p:cNvSpPr>
          <p:nvPr/>
        </p:nvSpPr>
        <p:spPr bwMode="auto">
          <a:xfrm>
            <a:off x="178435" y="234315"/>
            <a:ext cx="81318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Convolutional </a:t>
            </a:r>
            <a:r>
              <a:rPr lang="en-US" altLang="en-US" dirty="0" smtClean="0"/>
              <a:t>Neural </a:t>
            </a:r>
            <a:r>
              <a:rPr lang="en-US" altLang="zh-CN" dirty="0" smtClean="0"/>
              <a:t>Network </a:t>
            </a:r>
            <a:r>
              <a:rPr lang="en-US" altLang="en-US" dirty="0" smtClean="0"/>
              <a:t>-</a:t>
            </a:r>
            <a:r>
              <a:rPr lang="en-US" altLang="zh-CN" dirty="0" smtClean="0"/>
              <a:t> </a:t>
            </a:r>
            <a:r>
              <a:rPr lang="en-US" dirty="0" smtClean="0"/>
              <a:t>Demo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" name="Picture 1" descr="convn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882015"/>
            <a:ext cx="8281035" cy="396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1925" y="243205"/>
            <a:ext cx="8225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/>
              <a:t>Convolutional Neural </a:t>
            </a:r>
            <a:r>
              <a:rPr lang="en-US" altLang="en-US" sz="2000"/>
              <a:t>N</a:t>
            </a:r>
            <a:r>
              <a:rPr lang="en-US" altLang="zh-CN" sz="2000"/>
              <a:t>etworks </a:t>
            </a:r>
            <a:r>
              <a:rPr lang="en-US" altLang="en-US" sz="2000"/>
              <a:t>- Properties</a:t>
            </a:r>
            <a:endParaRPr lang="en-US" altLang="en-US" sz="20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500063" y="1477328"/>
            <a:ext cx="8072437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CNN is a </a:t>
            </a:r>
            <a:r>
              <a:rPr lang="en-US" altLang="ko-KR" dirty="0">
                <a:solidFill>
                  <a:srgbClr val="CC0000"/>
                </a:solidFill>
              </a:rPr>
              <a:t>feed-forward</a:t>
            </a:r>
            <a:r>
              <a:rPr lang="en-US" altLang="ko-KR" dirty="0"/>
              <a:t> network that can extract topological properties from an image.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Like almost every other neural networks they </a:t>
            </a:r>
            <a:r>
              <a:rPr lang="en-US" altLang="ko-KR" dirty="0">
                <a:solidFill>
                  <a:srgbClr val="CC0000"/>
                </a:solidFill>
              </a:rPr>
              <a:t>are trained</a:t>
            </a:r>
            <a:r>
              <a:rPr lang="en-US" altLang="ko-KR" dirty="0"/>
              <a:t> with a version of the </a:t>
            </a:r>
            <a:r>
              <a:rPr lang="en-US" altLang="ko-KR" dirty="0">
                <a:solidFill>
                  <a:srgbClr val="CC0000"/>
                </a:solidFill>
              </a:rPr>
              <a:t>back-propagation algorithm</a:t>
            </a:r>
            <a:r>
              <a:rPr lang="en-US" altLang="ko-KR" dirty="0"/>
              <a:t>.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They can recognize patterns with </a:t>
            </a:r>
            <a:r>
              <a:rPr lang="en-US" altLang="ko-KR" dirty="0">
                <a:solidFill>
                  <a:srgbClr val="C00000"/>
                </a:solidFill>
              </a:rPr>
              <a:t>extreme variability </a:t>
            </a:r>
            <a:r>
              <a:rPr lang="en-US" altLang="ko-KR" dirty="0"/>
              <a:t>(such as handwritten characters).</a:t>
            </a:r>
            <a:endParaRPr lang="en-GB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grpSp>
        <p:nvGrpSpPr>
          <p:cNvPr id="23558" name="Group 80"/>
          <p:cNvGrpSpPr/>
          <p:nvPr/>
        </p:nvGrpSpPr>
        <p:grpSpPr bwMode="auto">
          <a:xfrm>
            <a:off x="142875" y="1500188"/>
            <a:ext cx="2000250" cy="2571750"/>
            <a:chOff x="3264" y="331"/>
            <a:chExt cx="2846" cy="3555"/>
          </a:xfrm>
        </p:grpSpPr>
        <p:grpSp>
          <p:nvGrpSpPr>
            <p:cNvPr id="23861" name="Group 71"/>
            <p:cNvGrpSpPr/>
            <p:nvPr/>
          </p:nvGrpSpPr>
          <p:grpSpPr bwMode="auto">
            <a:xfrm>
              <a:off x="4800" y="912"/>
              <a:ext cx="576" cy="2974"/>
              <a:chOff x="2634" y="852"/>
              <a:chExt cx="576" cy="2974"/>
            </a:xfrm>
          </p:grpSpPr>
          <p:pic>
            <p:nvPicPr>
              <p:cNvPr id="23869" name="Picture 57"/>
              <p:cNvPicPr>
                <a:picLocks noChangeAspect="1" noChangeArrowheads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852"/>
                <a:ext cx="576" cy="53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0" name="Picture 58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1428"/>
                <a:ext cx="576" cy="58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1" name="Picture 59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658"/>
                <a:ext cx="576" cy="54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2" name="Picture 60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2056"/>
                <a:ext cx="576" cy="5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873" name="Picture 6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4" y="3252"/>
                <a:ext cx="576" cy="5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862" name="Picture 70" descr="Anf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776"/>
              <a:ext cx="948" cy="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63" name="Line 72"/>
            <p:cNvSpPr>
              <a:spLocks noChangeShapeType="1"/>
            </p:cNvSpPr>
            <p:nvPr/>
          </p:nvSpPr>
          <p:spPr bwMode="auto">
            <a:xfrm flipV="1">
              <a:off x="4176" y="1152"/>
              <a:ext cx="624" cy="1008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4" name="Line 73"/>
            <p:cNvSpPr>
              <a:spLocks noChangeShapeType="1"/>
            </p:cNvSpPr>
            <p:nvPr/>
          </p:nvSpPr>
          <p:spPr bwMode="auto">
            <a:xfrm flipV="1">
              <a:off x="4176" y="1872"/>
              <a:ext cx="624" cy="336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5" name="Line 74"/>
            <p:cNvSpPr>
              <a:spLocks noChangeShapeType="1"/>
            </p:cNvSpPr>
            <p:nvPr/>
          </p:nvSpPr>
          <p:spPr bwMode="auto">
            <a:xfrm>
              <a:off x="4176" y="2256"/>
              <a:ext cx="576" cy="144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6" name="Line 75"/>
            <p:cNvSpPr>
              <a:spLocks noChangeShapeType="1"/>
            </p:cNvSpPr>
            <p:nvPr/>
          </p:nvSpPr>
          <p:spPr bwMode="auto">
            <a:xfrm>
              <a:off x="4176" y="2304"/>
              <a:ext cx="576" cy="67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7" name="Line 76"/>
            <p:cNvSpPr>
              <a:spLocks noChangeShapeType="1"/>
            </p:cNvSpPr>
            <p:nvPr/>
          </p:nvSpPr>
          <p:spPr bwMode="auto">
            <a:xfrm>
              <a:off x="4176" y="2400"/>
              <a:ext cx="576" cy="1152"/>
            </a:xfrm>
            <a:prstGeom prst="line">
              <a:avLst/>
            </a:prstGeom>
            <a:noFill/>
            <a:ln w="31750" cap="sq">
              <a:solidFill>
                <a:srgbClr val="0066CC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68" name="Text Box 77"/>
            <p:cNvSpPr txBox="1">
              <a:spLocks noChangeArrowheads="1"/>
            </p:cNvSpPr>
            <p:nvPr/>
          </p:nvSpPr>
          <p:spPr bwMode="auto">
            <a:xfrm>
              <a:off x="4646" y="331"/>
              <a:ext cx="1464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66CC"/>
                  </a:solidFill>
                </a:rPr>
                <a:t>features</a:t>
              </a:r>
              <a:endParaRPr lang="en-US" altLang="zh-CN" sz="1400">
                <a:solidFill>
                  <a:srgbClr val="0066CC"/>
                </a:solidFill>
              </a:endParaRPr>
            </a:p>
          </p:txBody>
        </p:sp>
      </p:grpSp>
      <p:grpSp>
        <p:nvGrpSpPr>
          <p:cNvPr id="23559" name="Group 510"/>
          <p:cNvGrpSpPr/>
          <p:nvPr/>
        </p:nvGrpSpPr>
        <p:grpSpPr bwMode="auto">
          <a:xfrm>
            <a:off x="2357438" y="1071563"/>
            <a:ext cx="5857875" cy="754062"/>
            <a:chOff x="528" y="816"/>
            <a:chExt cx="4979" cy="641"/>
          </a:xfrm>
        </p:grpSpPr>
        <p:grpSp>
          <p:nvGrpSpPr>
            <p:cNvPr id="23829" name="Group 474"/>
            <p:cNvGrpSpPr/>
            <p:nvPr/>
          </p:nvGrpSpPr>
          <p:grpSpPr bwMode="auto">
            <a:xfrm>
              <a:off x="2208" y="816"/>
              <a:ext cx="639" cy="641"/>
              <a:chOff x="769" y="2495"/>
              <a:chExt cx="639" cy="641"/>
            </a:xfrm>
          </p:grpSpPr>
          <p:sp>
            <p:nvSpPr>
              <p:cNvPr id="23840" name="Oval 475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1" name="Oval 476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0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2" name="Oval 477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-1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3" name="Line 478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4" name="Line 479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5" name="Oval 480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6" name="Oval 481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7" name="Oval 482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48" name="Line 483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49" name="Line 484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0" name="Line 485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1" name="Line 486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2" name="Line 487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3" name="Oval 488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4" name="Oval 48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0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5" name="Oval 490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-1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856" name="Line 491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7" name="Line 492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8" name="Line 493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59" name="Line 494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860" name="Line 495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3830" name="Group 509"/>
            <p:cNvGrpSpPr/>
            <p:nvPr/>
          </p:nvGrpSpPr>
          <p:grpSpPr bwMode="auto">
            <a:xfrm>
              <a:off x="528" y="864"/>
              <a:ext cx="4979" cy="528"/>
              <a:chOff x="528" y="864"/>
              <a:chExt cx="4979" cy="528"/>
            </a:xfrm>
          </p:grpSpPr>
          <p:sp>
            <p:nvSpPr>
              <p:cNvPr id="23831" name="Rectangle 500"/>
              <p:cNvSpPr>
                <a:spLocks noChangeArrowheads="1"/>
              </p:cNvSpPr>
              <p:nvPr/>
            </p:nvSpPr>
            <p:spPr bwMode="auto">
              <a:xfrm>
                <a:off x="1056" y="912"/>
                <a:ext cx="10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CN" sz="1400" i="1">
                    <a:solidFill>
                      <a:srgbClr val="C00000"/>
                    </a:solidFill>
                  </a:rPr>
                  <a:t>Convolve with</a:t>
                </a:r>
                <a:endParaRPr lang="en-US" altLang="zh-CN" sz="1400" i="1">
                  <a:solidFill>
                    <a:srgbClr val="C00000"/>
                  </a:solidFill>
                </a:endParaRPr>
              </a:p>
            </p:txBody>
          </p:sp>
          <p:pic>
            <p:nvPicPr>
              <p:cNvPr id="23832" name="Picture 498" descr="Anf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" y="864"/>
                <a:ext cx="497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833" name="Line 499"/>
              <p:cNvSpPr>
                <a:spLocks noChangeShapeType="1"/>
              </p:cNvSpPr>
              <p:nvPr/>
            </p:nvSpPr>
            <p:spPr bwMode="auto">
              <a:xfrm>
                <a:off x="1104" y="1152"/>
                <a:ext cx="100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834" name="Line 502"/>
              <p:cNvSpPr>
                <a:spLocks noChangeShapeType="1"/>
              </p:cNvSpPr>
              <p:nvPr/>
            </p:nvSpPr>
            <p:spPr bwMode="auto">
              <a:xfrm>
                <a:off x="2912" y="1152"/>
                <a:ext cx="768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3835" name="Group 506"/>
              <p:cNvGrpSpPr/>
              <p:nvPr/>
            </p:nvGrpSpPr>
            <p:grpSpPr bwMode="auto">
              <a:xfrm>
                <a:off x="3744" y="864"/>
                <a:ext cx="1008" cy="480"/>
                <a:chOff x="3984" y="864"/>
                <a:chExt cx="1008" cy="480"/>
              </a:xfrm>
            </p:grpSpPr>
            <p:sp>
              <p:nvSpPr>
                <p:cNvPr id="23838" name="Line 504"/>
                <p:cNvSpPr>
                  <a:spLocks noChangeShapeType="1"/>
                </p:cNvSpPr>
                <p:nvPr/>
              </p:nvSpPr>
              <p:spPr bwMode="auto">
                <a:xfrm>
                  <a:off x="4320" y="864"/>
                  <a:ext cx="0" cy="48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839" name="Freeform 505"/>
                <p:cNvSpPr/>
                <p:nvPr/>
              </p:nvSpPr>
              <p:spPr bwMode="auto">
                <a:xfrm>
                  <a:off x="3984" y="960"/>
                  <a:ext cx="1008" cy="192"/>
                </a:xfrm>
                <a:custGeom>
                  <a:avLst/>
                  <a:gdLst>
                    <a:gd name="T0" fmla="*/ 0 w 1008"/>
                    <a:gd name="T1" fmla="*/ 192 h 192"/>
                    <a:gd name="T2" fmla="*/ 576 w 1008"/>
                    <a:gd name="T3" fmla="*/ 192 h 192"/>
                    <a:gd name="T4" fmla="*/ 576 w 1008"/>
                    <a:gd name="T5" fmla="*/ 0 h 192"/>
                    <a:gd name="T6" fmla="*/ 1008 w 1008"/>
                    <a:gd name="T7" fmla="*/ 0 h 19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08"/>
                    <a:gd name="T13" fmla="*/ 0 h 192"/>
                    <a:gd name="T14" fmla="*/ 1008 w 1008"/>
                    <a:gd name="T15" fmla="*/ 192 h 19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08" h="192">
                      <a:moveTo>
                        <a:pt x="0" y="192"/>
                      </a:moveTo>
                      <a:lnTo>
                        <a:pt x="576" y="192"/>
                      </a:lnTo>
                      <a:lnTo>
                        <a:pt x="576" y="0"/>
                      </a:lnTo>
                      <a:lnTo>
                        <a:pt x="1008" y="0"/>
                      </a:lnTo>
                    </a:path>
                  </a:pathLst>
                </a:custGeom>
                <a:noFill/>
                <a:ln w="12700" cap="sq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pic>
            <p:nvPicPr>
              <p:cNvPr id="23836" name="Picture 507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88" y="864"/>
                <a:ext cx="419" cy="4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3837" name="Line 508"/>
              <p:cNvSpPr>
                <a:spLocks noChangeShapeType="1"/>
              </p:cNvSpPr>
              <p:nvPr/>
            </p:nvSpPr>
            <p:spPr bwMode="auto">
              <a:xfrm>
                <a:off x="4512" y="1152"/>
                <a:ext cx="48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98"/>
          <p:cNvGrpSpPr/>
          <p:nvPr/>
        </p:nvGrpSpPr>
        <p:grpSpPr bwMode="auto">
          <a:xfrm>
            <a:off x="2500313" y="2000250"/>
            <a:ext cx="1571625" cy="1296988"/>
            <a:chOff x="624" y="1488"/>
            <a:chExt cx="1359" cy="1122"/>
          </a:xfrm>
        </p:grpSpPr>
        <p:sp>
          <p:nvSpPr>
            <p:cNvPr id="23749" name="Rectangle 18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0" name="Oval 19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1" name="Oval 20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2" name="Oval 21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3" name="Oval 22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4" name="Oval 23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5" name="Oval 24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56" name="Line 25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7" name="Line 26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8" name="Line 27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59" name="Line 28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0" name="Line 29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1" name="Oval 30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2" name="Oval 31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3" name="Oval 32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4" name="Oval 33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5" name="Oval 34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6" name="Oval 35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67" name="Line 36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8" name="Line 37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69" name="Line 38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0" name="Line 39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1" name="Line 40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2" name="Line 41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3" name="Line 42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4" name="Line 43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5" name="Line 44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6" name="Line 45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7" name="Line 46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78" name="Oval 47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79" name="Oval 48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0" name="Oval 49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1" name="Oval 50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2" name="Oval 51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3" name="Oval 52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84" name="Line 53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5" name="Line 54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6" name="Line 55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7" name="Line 56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8" name="Line 57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89" name="Line 58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0" name="Line 59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1" name="Line 60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2" name="Line 61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3" name="Line 62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4" name="Line 63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95" name="Oval 64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6" name="Oval 65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7" name="Oval 66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8" name="Oval 67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99" name="Oval 68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0" name="Oval 69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01" name="Line 70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2" name="Line 71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3" name="Line 72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4" name="Line 73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5" name="Line 74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6" name="Line 75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7" name="Line 76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8" name="Line 77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09" name="Line 78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0" name="Line 79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1" name="Line 80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2" name="Oval 81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3" name="Oval 82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4" name="Oval 83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5" name="Oval 84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6" name="Oval 85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7" name="Oval 86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18" name="Line 87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19" name="Line 88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0" name="Line 89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1" name="Line 90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2" name="Line 91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3" name="Line 92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4" name="Line 93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5" name="Line 94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6" name="Line 95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7" name="Line 96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828" name="Line 97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603" name="Oval 104"/>
          <p:cNvSpPr>
            <a:spLocks noChangeArrowheads="1"/>
          </p:cNvSpPr>
          <p:nvPr/>
        </p:nvSpPr>
        <p:spPr bwMode="auto">
          <a:xfrm>
            <a:off x="3713163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" name="Oval 105"/>
          <p:cNvSpPr>
            <a:spLocks noChangeArrowheads="1"/>
          </p:cNvSpPr>
          <p:nvPr/>
        </p:nvSpPr>
        <p:spPr bwMode="auto">
          <a:xfrm>
            <a:off x="3333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5" name="Oval 106"/>
          <p:cNvSpPr>
            <a:spLocks noChangeArrowheads="1"/>
          </p:cNvSpPr>
          <p:nvPr/>
        </p:nvSpPr>
        <p:spPr bwMode="auto">
          <a:xfrm>
            <a:off x="2952750" y="3857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6" name="Oval 107"/>
          <p:cNvSpPr>
            <a:spLocks noChangeArrowheads="1"/>
          </p:cNvSpPr>
          <p:nvPr/>
        </p:nvSpPr>
        <p:spPr bwMode="auto">
          <a:xfrm>
            <a:off x="2571750" y="3857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7" name="Line 108"/>
          <p:cNvSpPr>
            <a:spLocks noChangeShapeType="1"/>
          </p:cNvSpPr>
          <p:nvPr/>
        </p:nvSpPr>
        <p:spPr bwMode="auto">
          <a:xfrm>
            <a:off x="2827338" y="3986213"/>
            <a:ext cx="920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8" name="Line 109"/>
          <p:cNvSpPr>
            <a:spLocks noChangeShapeType="1"/>
          </p:cNvSpPr>
          <p:nvPr/>
        </p:nvSpPr>
        <p:spPr bwMode="auto">
          <a:xfrm>
            <a:off x="3206750" y="3986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9" name="Line 110"/>
          <p:cNvSpPr>
            <a:spLocks noChangeShapeType="1"/>
          </p:cNvSpPr>
          <p:nvPr/>
        </p:nvSpPr>
        <p:spPr bwMode="auto">
          <a:xfrm>
            <a:off x="3587750" y="3986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0" name="Oval 113"/>
          <p:cNvSpPr>
            <a:spLocks noChangeArrowheads="1"/>
          </p:cNvSpPr>
          <p:nvPr/>
        </p:nvSpPr>
        <p:spPr bwMode="auto">
          <a:xfrm>
            <a:off x="3713163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1" name="Oval 114"/>
          <p:cNvSpPr>
            <a:spLocks noChangeArrowheads="1"/>
          </p:cNvSpPr>
          <p:nvPr/>
        </p:nvSpPr>
        <p:spPr bwMode="auto">
          <a:xfrm>
            <a:off x="3333750" y="4238625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2" name="Oval 115"/>
          <p:cNvSpPr>
            <a:spLocks noChangeArrowheads="1"/>
          </p:cNvSpPr>
          <p:nvPr/>
        </p:nvSpPr>
        <p:spPr bwMode="auto">
          <a:xfrm>
            <a:off x="2957513" y="4233863"/>
            <a:ext cx="252412" cy="254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3" name="Oval 116"/>
          <p:cNvSpPr>
            <a:spLocks noChangeArrowheads="1"/>
          </p:cNvSpPr>
          <p:nvPr/>
        </p:nvSpPr>
        <p:spPr bwMode="auto">
          <a:xfrm>
            <a:off x="2571750" y="4238625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4" name="Line 117"/>
          <p:cNvSpPr>
            <a:spLocks noChangeShapeType="1"/>
          </p:cNvSpPr>
          <p:nvPr/>
        </p:nvSpPr>
        <p:spPr bwMode="auto">
          <a:xfrm>
            <a:off x="2827338" y="4367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5" name="Line 118"/>
          <p:cNvSpPr>
            <a:spLocks noChangeShapeType="1"/>
          </p:cNvSpPr>
          <p:nvPr/>
        </p:nvSpPr>
        <p:spPr bwMode="auto">
          <a:xfrm>
            <a:off x="3206750" y="4367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6" name="Line 119"/>
          <p:cNvSpPr>
            <a:spLocks noChangeShapeType="1"/>
          </p:cNvSpPr>
          <p:nvPr/>
        </p:nvSpPr>
        <p:spPr bwMode="auto">
          <a:xfrm>
            <a:off x="3587750" y="4367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7" name="Line 121"/>
          <p:cNvSpPr>
            <a:spLocks noChangeShapeType="1"/>
          </p:cNvSpPr>
          <p:nvPr/>
        </p:nvSpPr>
        <p:spPr bwMode="auto">
          <a:xfrm flipV="1">
            <a:off x="2698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8" name="Line 122"/>
          <p:cNvSpPr>
            <a:spLocks noChangeShapeType="1"/>
          </p:cNvSpPr>
          <p:nvPr/>
        </p:nvSpPr>
        <p:spPr bwMode="auto">
          <a:xfrm flipV="1">
            <a:off x="3078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19" name="Line 123"/>
          <p:cNvSpPr>
            <a:spLocks noChangeShapeType="1"/>
          </p:cNvSpPr>
          <p:nvPr/>
        </p:nvSpPr>
        <p:spPr bwMode="auto">
          <a:xfrm flipV="1">
            <a:off x="3459163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0" name="Line 124"/>
          <p:cNvSpPr>
            <a:spLocks noChangeShapeType="1"/>
          </p:cNvSpPr>
          <p:nvPr/>
        </p:nvSpPr>
        <p:spPr bwMode="auto">
          <a:xfrm flipV="1">
            <a:off x="3841750" y="4111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1" name="Oval 127"/>
          <p:cNvSpPr>
            <a:spLocks noChangeArrowheads="1"/>
          </p:cNvSpPr>
          <p:nvPr/>
        </p:nvSpPr>
        <p:spPr bwMode="auto">
          <a:xfrm>
            <a:off x="3713163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2" name="Oval 128"/>
          <p:cNvSpPr>
            <a:spLocks noChangeArrowheads="1"/>
          </p:cNvSpPr>
          <p:nvPr/>
        </p:nvSpPr>
        <p:spPr bwMode="auto">
          <a:xfrm>
            <a:off x="3333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3" name="Oval 129"/>
          <p:cNvSpPr>
            <a:spLocks noChangeArrowheads="1"/>
          </p:cNvSpPr>
          <p:nvPr/>
        </p:nvSpPr>
        <p:spPr bwMode="auto">
          <a:xfrm>
            <a:off x="2952750" y="4621213"/>
            <a:ext cx="252413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4" name="Oval 130"/>
          <p:cNvSpPr>
            <a:spLocks noChangeArrowheads="1"/>
          </p:cNvSpPr>
          <p:nvPr/>
        </p:nvSpPr>
        <p:spPr bwMode="auto">
          <a:xfrm>
            <a:off x="2571750" y="4621213"/>
            <a:ext cx="254000" cy="25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5" name="Line 131"/>
          <p:cNvSpPr>
            <a:spLocks noChangeShapeType="1"/>
          </p:cNvSpPr>
          <p:nvPr/>
        </p:nvSpPr>
        <p:spPr bwMode="auto">
          <a:xfrm>
            <a:off x="2827338" y="4748213"/>
            <a:ext cx="12541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6" name="Line 132"/>
          <p:cNvSpPr>
            <a:spLocks noChangeShapeType="1"/>
          </p:cNvSpPr>
          <p:nvPr/>
        </p:nvSpPr>
        <p:spPr bwMode="auto">
          <a:xfrm>
            <a:off x="3206750" y="4748213"/>
            <a:ext cx="127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7" name="Line 133"/>
          <p:cNvSpPr>
            <a:spLocks noChangeShapeType="1"/>
          </p:cNvSpPr>
          <p:nvPr/>
        </p:nvSpPr>
        <p:spPr bwMode="auto">
          <a:xfrm>
            <a:off x="3587750" y="4748213"/>
            <a:ext cx="12541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8" name="Line 135"/>
          <p:cNvSpPr>
            <a:spLocks noChangeShapeType="1"/>
          </p:cNvSpPr>
          <p:nvPr/>
        </p:nvSpPr>
        <p:spPr bwMode="auto">
          <a:xfrm flipV="1">
            <a:off x="2698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29" name="Line 136"/>
          <p:cNvSpPr>
            <a:spLocks noChangeShapeType="1"/>
          </p:cNvSpPr>
          <p:nvPr/>
        </p:nvSpPr>
        <p:spPr bwMode="auto">
          <a:xfrm flipV="1">
            <a:off x="3078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0" name="Line 137"/>
          <p:cNvSpPr>
            <a:spLocks noChangeShapeType="1"/>
          </p:cNvSpPr>
          <p:nvPr/>
        </p:nvSpPr>
        <p:spPr bwMode="auto">
          <a:xfrm flipV="1">
            <a:off x="3459163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31" name="Line 138"/>
          <p:cNvSpPr>
            <a:spLocks noChangeShapeType="1"/>
          </p:cNvSpPr>
          <p:nvPr/>
        </p:nvSpPr>
        <p:spPr bwMode="auto">
          <a:xfrm flipV="1">
            <a:off x="3841750" y="4492625"/>
            <a:ext cx="0" cy="127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>
            <a:outerShdw dist="107763" dir="81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590" name="Group 235"/>
          <p:cNvGrpSpPr/>
          <p:nvPr/>
        </p:nvGrpSpPr>
        <p:grpSpPr bwMode="auto">
          <a:xfrm>
            <a:off x="4484688" y="2001838"/>
            <a:ext cx="2087562" cy="1498600"/>
            <a:chOff x="624" y="1488"/>
            <a:chExt cx="1359" cy="1122"/>
          </a:xfrm>
        </p:grpSpPr>
        <p:sp>
          <p:nvSpPr>
            <p:cNvPr id="23669" name="Rectangle 236"/>
            <p:cNvSpPr>
              <a:spLocks noChangeArrowheads="1"/>
            </p:cNvSpPr>
            <p:nvPr/>
          </p:nvSpPr>
          <p:spPr bwMode="auto">
            <a:xfrm>
              <a:off x="816" y="1696"/>
              <a:ext cx="720" cy="720"/>
            </a:xfrm>
            <a:prstGeom prst="rect">
              <a:avLst/>
            </a:prstGeom>
            <a:solidFill>
              <a:srgbClr val="C0C0C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0" name="Oval 237"/>
            <p:cNvSpPr>
              <a:spLocks noChangeArrowheads="1"/>
            </p:cNvSpPr>
            <p:nvPr/>
          </p:nvSpPr>
          <p:spPr bwMode="auto">
            <a:xfrm>
              <a:off x="182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1" name="Oval 238"/>
            <p:cNvSpPr>
              <a:spLocks noChangeArrowheads="1"/>
            </p:cNvSpPr>
            <p:nvPr/>
          </p:nvSpPr>
          <p:spPr bwMode="auto">
            <a:xfrm>
              <a:off x="1583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2" name="Oval 239"/>
            <p:cNvSpPr>
              <a:spLocks noChangeArrowheads="1"/>
            </p:cNvSpPr>
            <p:nvPr/>
          </p:nvSpPr>
          <p:spPr bwMode="auto">
            <a:xfrm>
              <a:off x="134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3" name="Oval 240"/>
            <p:cNvSpPr>
              <a:spLocks noChangeArrowheads="1"/>
            </p:cNvSpPr>
            <p:nvPr/>
          </p:nvSpPr>
          <p:spPr bwMode="auto">
            <a:xfrm>
              <a:off x="110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4" name="Oval 241"/>
            <p:cNvSpPr>
              <a:spLocks noChangeArrowheads="1"/>
            </p:cNvSpPr>
            <p:nvPr/>
          </p:nvSpPr>
          <p:spPr bwMode="auto">
            <a:xfrm>
              <a:off x="864" y="1488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5" name="Oval 242"/>
            <p:cNvSpPr>
              <a:spLocks noChangeArrowheads="1"/>
            </p:cNvSpPr>
            <p:nvPr/>
          </p:nvSpPr>
          <p:spPr bwMode="auto">
            <a:xfrm>
              <a:off x="624" y="1488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6" name="Line 243"/>
            <p:cNvSpPr>
              <a:spLocks noChangeShapeType="1"/>
            </p:cNvSpPr>
            <p:nvPr/>
          </p:nvSpPr>
          <p:spPr bwMode="auto">
            <a:xfrm>
              <a:off x="78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7" name="Line 244"/>
            <p:cNvSpPr>
              <a:spLocks noChangeShapeType="1"/>
            </p:cNvSpPr>
            <p:nvPr/>
          </p:nvSpPr>
          <p:spPr bwMode="auto">
            <a:xfrm>
              <a:off x="1025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8" name="Line 245"/>
            <p:cNvSpPr>
              <a:spLocks noChangeShapeType="1"/>
            </p:cNvSpPr>
            <p:nvPr/>
          </p:nvSpPr>
          <p:spPr bwMode="auto">
            <a:xfrm>
              <a:off x="1264" y="1568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79" name="Line 246"/>
            <p:cNvSpPr>
              <a:spLocks noChangeShapeType="1"/>
            </p:cNvSpPr>
            <p:nvPr/>
          </p:nvSpPr>
          <p:spPr bwMode="auto">
            <a:xfrm>
              <a:off x="150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0" name="Line 247"/>
            <p:cNvSpPr>
              <a:spLocks noChangeShapeType="1"/>
            </p:cNvSpPr>
            <p:nvPr/>
          </p:nvSpPr>
          <p:spPr bwMode="auto">
            <a:xfrm>
              <a:off x="1744" y="1568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1" name="Oval 248"/>
            <p:cNvSpPr>
              <a:spLocks noChangeArrowheads="1"/>
            </p:cNvSpPr>
            <p:nvPr/>
          </p:nvSpPr>
          <p:spPr bwMode="auto">
            <a:xfrm>
              <a:off x="182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2" name="Oval 249"/>
            <p:cNvSpPr>
              <a:spLocks noChangeArrowheads="1"/>
            </p:cNvSpPr>
            <p:nvPr/>
          </p:nvSpPr>
          <p:spPr bwMode="auto">
            <a:xfrm>
              <a:off x="1583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3" name="Oval 250"/>
            <p:cNvSpPr>
              <a:spLocks noChangeArrowheads="1"/>
            </p:cNvSpPr>
            <p:nvPr/>
          </p:nvSpPr>
          <p:spPr bwMode="auto">
            <a:xfrm>
              <a:off x="134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4" name="Oval 251"/>
            <p:cNvSpPr>
              <a:spLocks noChangeArrowheads="1"/>
            </p:cNvSpPr>
            <p:nvPr/>
          </p:nvSpPr>
          <p:spPr bwMode="auto">
            <a:xfrm>
              <a:off x="110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5" name="Oval 252"/>
            <p:cNvSpPr>
              <a:spLocks noChangeArrowheads="1"/>
            </p:cNvSpPr>
            <p:nvPr/>
          </p:nvSpPr>
          <p:spPr bwMode="auto">
            <a:xfrm>
              <a:off x="864" y="172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6" name="Oval 253"/>
            <p:cNvSpPr>
              <a:spLocks noChangeArrowheads="1"/>
            </p:cNvSpPr>
            <p:nvPr/>
          </p:nvSpPr>
          <p:spPr bwMode="auto">
            <a:xfrm>
              <a:off x="624" y="172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87" name="Line 254"/>
            <p:cNvSpPr>
              <a:spLocks noChangeShapeType="1"/>
            </p:cNvSpPr>
            <p:nvPr/>
          </p:nvSpPr>
          <p:spPr bwMode="auto">
            <a:xfrm>
              <a:off x="78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8" name="Line 255"/>
            <p:cNvSpPr>
              <a:spLocks noChangeShapeType="1"/>
            </p:cNvSpPr>
            <p:nvPr/>
          </p:nvSpPr>
          <p:spPr bwMode="auto">
            <a:xfrm>
              <a:off x="1025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89" name="Line 256"/>
            <p:cNvSpPr>
              <a:spLocks noChangeShapeType="1"/>
            </p:cNvSpPr>
            <p:nvPr/>
          </p:nvSpPr>
          <p:spPr bwMode="auto">
            <a:xfrm>
              <a:off x="1264" y="181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0" name="Line 257"/>
            <p:cNvSpPr>
              <a:spLocks noChangeShapeType="1"/>
            </p:cNvSpPr>
            <p:nvPr/>
          </p:nvSpPr>
          <p:spPr bwMode="auto">
            <a:xfrm>
              <a:off x="150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1" name="Line 258"/>
            <p:cNvSpPr>
              <a:spLocks noChangeShapeType="1"/>
            </p:cNvSpPr>
            <p:nvPr/>
          </p:nvSpPr>
          <p:spPr bwMode="auto">
            <a:xfrm>
              <a:off x="1744" y="181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2" name="Line 259"/>
            <p:cNvSpPr>
              <a:spLocks noChangeShapeType="1"/>
            </p:cNvSpPr>
            <p:nvPr/>
          </p:nvSpPr>
          <p:spPr bwMode="auto">
            <a:xfrm flipV="1">
              <a:off x="70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3" name="Line 260"/>
            <p:cNvSpPr>
              <a:spLocks noChangeShapeType="1"/>
            </p:cNvSpPr>
            <p:nvPr/>
          </p:nvSpPr>
          <p:spPr bwMode="auto">
            <a:xfrm flipV="1">
              <a:off x="94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4" name="Line 261"/>
            <p:cNvSpPr>
              <a:spLocks noChangeShapeType="1"/>
            </p:cNvSpPr>
            <p:nvPr/>
          </p:nvSpPr>
          <p:spPr bwMode="auto">
            <a:xfrm flipV="1">
              <a:off x="118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5" name="Line 262"/>
            <p:cNvSpPr>
              <a:spLocks noChangeShapeType="1"/>
            </p:cNvSpPr>
            <p:nvPr/>
          </p:nvSpPr>
          <p:spPr bwMode="auto">
            <a:xfrm flipV="1">
              <a:off x="142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6" name="Line 263"/>
            <p:cNvSpPr>
              <a:spLocks noChangeShapeType="1"/>
            </p:cNvSpPr>
            <p:nvPr/>
          </p:nvSpPr>
          <p:spPr bwMode="auto">
            <a:xfrm flipV="1">
              <a:off x="1664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7" name="Line 264"/>
            <p:cNvSpPr>
              <a:spLocks noChangeShapeType="1"/>
            </p:cNvSpPr>
            <p:nvPr/>
          </p:nvSpPr>
          <p:spPr bwMode="auto">
            <a:xfrm flipV="1">
              <a:off x="1903" y="1649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98" name="Oval 265"/>
            <p:cNvSpPr>
              <a:spLocks noChangeArrowheads="1"/>
            </p:cNvSpPr>
            <p:nvPr/>
          </p:nvSpPr>
          <p:spPr bwMode="auto">
            <a:xfrm>
              <a:off x="182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9" name="Oval 266"/>
            <p:cNvSpPr>
              <a:spLocks noChangeArrowheads="1"/>
            </p:cNvSpPr>
            <p:nvPr/>
          </p:nvSpPr>
          <p:spPr bwMode="auto">
            <a:xfrm>
              <a:off x="1583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0" name="Oval 267"/>
            <p:cNvSpPr>
              <a:spLocks noChangeArrowheads="1"/>
            </p:cNvSpPr>
            <p:nvPr/>
          </p:nvSpPr>
          <p:spPr bwMode="auto">
            <a:xfrm>
              <a:off x="134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1" name="Oval 268"/>
            <p:cNvSpPr>
              <a:spLocks noChangeArrowheads="1"/>
            </p:cNvSpPr>
            <p:nvPr/>
          </p:nvSpPr>
          <p:spPr bwMode="auto">
            <a:xfrm>
              <a:off x="1104" y="1969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2" name="Oval 269"/>
            <p:cNvSpPr>
              <a:spLocks noChangeArrowheads="1"/>
            </p:cNvSpPr>
            <p:nvPr/>
          </p:nvSpPr>
          <p:spPr bwMode="auto">
            <a:xfrm>
              <a:off x="864" y="1969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3" name="Oval 270"/>
            <p:cNvSpPr>
              <a:spLocks noChangeArrowheads="1"/>
            </p:cNvSpPr>
            <p:nvPr/>
          </p:nvSpPr>
          <p:spPr bwMode="auto">
            <a:xfrm>
              <a:off x="624" y="1969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04" name="Line 271"/>
            <p:cNvSpPr>
              <a:spLocks noChangeShapeType="1"/>
            </p:cNvSpPr>
            <p:nvPr/>
          </p:nvSpPr>
          <p:spPr bwMode="auto">
            <a:xfrm>
              <a:off x="78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5" name="Line 272"/>
            <p:cNvSpPr>
              <a:spLocks noChangeShapeType="1"/>
            </p:cNvSpPr>
            <p:nvPr/>
          </p:nvSpPr>
          <p:spPr bwMode="auto">
            <a:xfrm>
              <a:off x="1025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6" name="Line 273"/>
            <p:cNvSpPr>
              <a:spLocks noChangeShapeType="1"/>
            </p:cNvSpPr>
            <p:nvPr/>
          </p:nvSpPr>
          <p:spPr bwMode="auto">
            <a:xfrm>
              <a:off x="1264" y="205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7" name="Line 274"/>
            <p:cNvSpPr>
              <a:spLocks noChangeShapeType="1"/>
            </p:cNvSpPr>
            <p:nvPr/>
          </p:nvSpPr>
          <p:spPr bwMode="auto">
            <a:xfrm>
              <a:off x="150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8" name="Line 275"/>
            <p:cNvSpPr>
              <a:spLocks noChangeShapeType="1"/>
            </p:cNvSpPr>
            <p:nvPr/>
          </p:nvSpPr>
          <p:spPr bwMode="auto">
            <a:xfrm>
              <a:off x="1744" y="205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09" name="Line 276"/>
            <p:cNvSpPr>
              <a:spLocks noChangeShapeType="1"/>
            </p:cNvSpPr>
            <p:nvPr/>
          </p:nvSpPr>
          <p:spPr bwMode="auto">
            <a:xfrm flipV="1">
              <a:off x="70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0" name="Line 277"/>
            <p:cNvSpPr>
              <a:spLocks noChangeShapeType="1"/>
            </p:cNvSpPr>
            <p:nvPr/>
          </p:nvSpPr>
          <p:spPr bwMode="auto">
            <a:xfrm flipV="1">
              <a:off x="94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1" name="Line 278"/>
            <p:cNvSpPr>
              <a:spLocks noChangeShapeType="1"/>
            </p:cNvSpPr>
            <p:nvPr/>
          </p:nvSpPr>
          <p:spPr bwMode="auto">
            <a:xfrm flipV="1">
              <a:off x="118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2" name="Line 279"/>
            <p:cNvSpPr>
              <a:spLocks noChangeShapeType="1"/>
            </p:cNvSpPr>
            <p:nvPr/>
          </p:nvSpPr>
          <p:spPr bwMode="auto">
            <a:xfrm flipV="1">
              <a:off x="142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3" name="Line 280"/>
            <p:cNvSpPr>
              <a:spLocks noChangeShapeType="1"/>
            </p:cNvSpPr>
            <p:nvPr/>
          </p:nvSpPr>
          <p:spPr bwMode="auto">
            <a:xfrm flipV="1">
              <a:off x="1664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4" name="Line 281"/>
            <p:cNvSpPr>
              <a:spLocks noChangeShapeType="1"/>
            </p:cNvSpPr>
            <p:nvPr/>
          </p:nvSpPr>
          <p:spPr bwMode="auto">
            <a:xfrm flipV="1">
              <a:off x="1903" y="188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15" name="Oval 282"/>
            <p:cNvSpPr>
              <a:spLocks noChangeArrowheads="1"/>
            </p:cNvSpPr>
            <p:nvPr/>
          </p:nvSpPr>
          <p:spPr bwMode="auto">
            <a:xfrm>
              <a:off x="182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6" name="Oval 283"/>
            <p:cNvSpPr>
              <a:spLocks noChangeArrowheads="1"/>
            </p:cNvSpPr>
            <p:nvPr/>
          </p:nvSpPr>
          <p:spPr bwMode="auto">
            <a:xfrm>
              <a:off x="1583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7" name="Oval 284"/>
            <p:cNvSpPr>
              <a:spLocks noChangeArrowheads="1"/>
            </p:cNvSpPr>
            <p:nvPr/>
          </p:nvSpPr>
          <p:spPr bwMode="auto">
            <a:xfrm>
              <a:off x="134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8" name="Oval 285"/>
            <p:cNvSpPr>
              <a:spLocks noChangeArrowheads="1"/>
            </p:cNvSpPr>
            <p:nvPr/>
          </p:nvSpPr>
          <p:spPr bwMode="auto">
            <a:xfrm>
              <a:off x="110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19" name="Oval 286"/>
            <p:cNvSpPr>
              <a:spLocks noChangeArrowheads="1"/>
            </p:cNvSpPr>
            <p:nvPr/>
          </p:nvSpPr>
          <p:spPr bwMode="auto">
            <a:xfrm>
              <a:off x="864" y="221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0" name="Oval 287"/>
            <p:cNvSpPr>
              <a:spLocks noChangeArrowheads="1"/>
            </p:cNvSpPr>
            <p:nvPr/>
          </p:nvSpPr>
          <p:spPr bwMode="auto">
            <a:xfrm>
              <a:off x="624" y="221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21" name="Line 288"/>
            <p:cNvSpPr>
              <a:spLocks noChangeShapeType="1"/>
            </p:cNvSpPr>
            <p:nvPr/>
          </p:nvSpPr>
          <p:spPr bwMode="auto">
            <a:xfrm>
              <a:off x="78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2" name="Line 289"/>
            <p:cNvSpPr>
              <a:spLocks noChangeShapeType="1"/>
            </p:cNvSpPr>
            <p:nvPr/>
          </p:nvSpPr>
          <p:spPr bwMode="auto">
            <a:xfrm>
              <a:off x="1025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3" name="Line 290"/>
            <p:cNvSpPr>
              <a:spLocks noChangeShapeType="1"/>
            </p:cNvSpPr>
            <p:nvPr/>
          </p:nvSpPr>
          <p:spPr bwMode="auto">
            <a:xfrm>
              <a:off x="1264" y="229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4" name="Line 291"/>
            <p:cNvSpPr>
              <a:spLocks noChangeShapeType="1"/>
            </p:cNvSpPr>
            <p:nvPr/>
          </p:nvSpPr>
          <p:spPr bwMode="auto">
            <a:xfrm>
              <a:off x="150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5" name="Line 292"/>
            <p:cNvSpPr>
              <a:spLocks noChangeShapeType="1"/>
            </p:cNvSpPr>
            <p:nvPr/>
          </p:nvSpPr>
          <p:spPr bwMode="auto">
            <a:xfrm>
              <a:off x="1744" y="229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6" name="Line 293"/>
            <p:cNvSpPr>
              <a:spLocks noChangeShapeType="1"/>
            </p:cNvSpPr>
            <p:nvPr/>
          </p:nvSpPr>
          <p:spPr bwMode="auto">
            <a:xfrm flipV="1">
              <a:off x="70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7" name="Line 294"/>
            <p:cNvSpPr>
              <a:spLocks noChangeShapeType="1"/>
            </p:cNvSpPr>
            <p:nvPr/>
          </p:nvSpPr>
          <p:spPr bwMode="auto">
            <a:xfrm flipV="1">
              <a:off x="94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8" name="Line 295"/>
            <p:cNvSpPr>
              <a:spLocks noChangeShapeType="1"/>
            </p:cNvSpPr>
            <p:nvPr/>
          </p:nvSpPr>
          <p:spPr bwMode="auto">
            <a:xfrm flipV="1">
              <a:off x="118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29" name="Line 296"/>
            <p:cNvSpPr>
              <a:spLocks noChangeShapeType="1"/>
            </p:cNvSpPr>
            <p:nvPr/>
          </p:nvSpPr>
          <p:spPr bwMode="auto">
            <a:xfrm flipV="1">
              <a:off x="142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0" name="Line 297"/>
            <p:cNvSpPr>
              <a:spLocks noChangeShapeType="1"/>
            </p:cNvSpPr>
            <p:nvPr/>
          </p:nvSpPr>
          <p:spPr bwMode="auto">
            <a:xfrm flipV="1">
              <a:off x="1664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1" name="Line 298"/>
            <p:cNvSpPr>
              <a:spLocks noChangeShapeType="1"/>
            </p:cNvSpPr>
            <p:nvPr/>
          </p:nvSpPr>
          <p:spPr bwMode="auto">
            <a:xfrm flipV="1">
              <a:off x="1903" y="2129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2" name="Oval 299"/>
            <p:cNvSpPr>
              <a:spLocks noChangeArrowheads="1"/>
            </p:cNvSpPr>
            <p:nvPr/>
          </p:nvSpPr>
          <p:spPr bwMode="auto">
            <a:xfrm>
              <a:off x="182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3" name="Oval 300"/>
            <p:cNvSpPr>
              <a:spLocks noChangeArrowheads="1"/>
            </p:cNvSpPr>
            <p:nvPr/>
          </p:nvSpPr>
          <p:spPr bwMode="auto">
            <a:xfrm>
              <a:off x="1583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4" name="Oval 301"/>
            <p:cNvSpPr>
              <a:spLocks noChangeArrowheads="1"/>
            </p:cNvSpPr>
            <p:nvPr/>
          </p:nvSpPr>
          <p:spPr bwMode="auto">
            <a:xfrm>
              <a:off x="134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5" name="Oval 302"/>
            <p:cNvSpPr>
              <a:spLocks noChangeArrowheads="1"/>
            </p:cNvSpPr>
            <p:nvPr/>
          </p:nvSpPr>
          <p:spPr bwMode="auto">
            <a:xfrm>
              <a:off x="110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6" name="Oval 303"/>
            <p:cNvSpPr>
              <a:spLocks noChangeArrowheads="1"/>
            </p:cNvSpPr>
            <p:nvPr/>
          </p:nvSpPr>
          <p:spPr bwMode="auto">
            <a:xfrm>
              <a:off x="864" y="245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7" name="Oval 304"/>
            <p:cNvSpPr>
              <a:spLocks noChangeArrowheads="1"/>
            </p:cNvSpPr>
            <p:nvPr/>
          </p:nvSpPr>
          <p:spPr bwMode="auto">
            <a:xfrm>
              <a:off x="624" y="245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738" name="Line 305"/>
            <p:cNvSpPr>
              <a:spLocks noChangeShapeType="1"/>
            </p:cNvSpPr>
            <p:nvPr/>
          </p:nvSpPr>
          <p:spPr bwMode="auto">
            <a:xfrm>
              <a:off x="78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39" name="Line 306"/>
            <p:cNvSpPr>
              <a:spLocks noChangeShapeType="1"/>
            </p:cNvSpPr>
            <p:nvPr/>
          </p:nvSpPr>
          <p:spPr bwMode="auto">
            <a:xfrm>
              <a:off x="1025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0" name="Line 307"/>
            <p:cNvSpPr>
              <a:spLocks noChangeShapeType="1"/>
            </p:cNvSpPr>
            <p:nvPr/>
          </p:nvSpPr>
          <p:spPr bwMode="auto">
            <a:xfrm>
              <a:off x="1264" y="2530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1" name="Line 308"/>
            <p:cNvSpPr>
              <a:spLocks noChangeShapeType="1"/>
            </p:cNvSpPr>
            <p:nvPr/>
          </p:nvSpPr>
          <p:spPr bwMode="auto">
            <a:xfrm>
              <a:off x="150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2" name="Line 309"/>
            <p:cNvSpPr>
              <a:spLocks noChangeShapeType="1"/>
            </p:cNvSpPr>
            <p:nvPr/>
          </p:nvSpPr>
          <p:spPr bwMode="auto">
            <a:xfrm>
              <a:off x="1744" y="2530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3" name="Line 310"/>
            <p:cNvSpPr>
              <a:spLocks noChangeShapeType="1"/>
            </p:cNvSpPr>
            <p:nvPr/>
          </p:nvSpPr>
          <p:spPr bwMode="auto">
            <a:xfrm flipV="1">
              <a:off x="70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4" name="Line 311"/>
            <p:cNvSpPr>
              <a:spLocks noChangeShapeType="1"/>
            </p:cNvSpPr>
            <p:nvPr/>
          </p:nvSpPr>
          <p:spPr bwMode="auto">
            <a:xfrm flipV="1">
              <a:off x="94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5" name="Line 312"/>
            <p:cNvSpPr>
              <a:spLocks noChangeShapeType="1"/>
            </p:cNvSpPr>
            <p:nvPr/>
          </p:nvSpPr>
          <p:spPr bwMode="auto">
            <a:xfrm flipV="1">
              <a:off x="118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6" name="Line 313"/>
            <p:cNvSpPr>
              <a:spLocks noChangeShapeType="1"/>
            </p:cNvSpPr>
            <p:nvPr/>
          </p:nvSpPr>
          <p:spPr bwMode="auto">
            <a:xfrm flipV="1">
              <a:off x="142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7" name="Line 314"/>
            <p:cNvSpPr>
              <a:spLocks noChangeShapeType="1"/>
            </p:cNvSpPr>
            <p:nvPr/>
          </p:nvSpPr>
          <p:spPr bwMode="auto">
            <a:xfrm flipV="1">
              <a:off x="1664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748" name="Line 315"/>
            <p:cNvSpPr>
              <a:spLocks noChangeShapeType="1"/>
            </p:cNvSpPr>
            <p:nvPr/>
          </p:nvSpPr>
          <p:spPr bwMode="auto">
            <a:xfrm flipV="1">
              <a:off x="1903" y="2370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1" name="Group 182"/>
          <p:cNvGrpSpPr/>
          <p:nvPr/>
        </p:nvGrpSpPr>
        <p:grpSpPr bwMode="auto">
          <a:xfrm>
            <a:off x="7151688" y="2154238"/>
            <a:ext cx="1014412" cy="1017587"/>
            <a:chOff x="769" y="2495"/>
            <a:chExt cx="639" cy="641"/>
          </a:xfrm>
        </p:grpSpPr>
        <p:sp>
          <p:nvSpPr>
            <p:cNvPr id="23648" name="Oval 161"/>
            <p:cNvSpPr>
              <a:spLocks noChangeArrowheads="1"/>
            </p:cNvSpPr>
            <p:nvPr/>
          </p:nvSpPr>
          <p:spPr bwMode="auto">
            <a:xfrm>
              <a:off x="124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w13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49" name="Oval 162"/>
            <p:cNvSpPr>
              <a:spLocks noChangeArrowheads="1"/>
            </p:cNvSpPr>
            <p:nvPr/>
          </p:nvSpPr>
          <p:spPr bwMode="auto">
            <a:xfrm>
              <a:off x="1008" y="2495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w12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0" name="Oval 163"/>
            <p:cNvSpPr>
              <a:spLocks noChangeArrowheads="1"/>
            </p:cNvSpPr>
            <p:nvPr/>
          </p:nvSpPr>
          <p:spPr bwMode="auto">
            <a:xfrm>
              <a:off x="769" y="2495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900">
                  <a:solidFill>
                    <a:schemeClr val="bg1"/>
                  </a:solidFill>
                </a:rPr>
                <a:t>w11</a:t>
              </a:r>
              <a:endParaRPr lang="en-US" altLang="zh-CN" sz="900">
                <a:solidFill>
                  <a:schemeClr val="bg1"/>
                </a:solidFill>
              </a:endParaRPr>
            </a:p>
          </p:txBody>
        </p:sp>
        <p:sp>
          <p:nvSpPr>
            <p:cNvPr id="23651" name="Line 164"/>
            <p:cNvSpPr>
              <a:spLocks noChangeShapeType="1"/>
            </p:cNvSpPr>
            <p:nvPr/>
          </p:nvSpPr>
          <p:spPr bwMode="auto">
            <a:xfrm>
              <a:off x="92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2" name="Line 165"/>
            <p:cNvSpPr>
              <a:spLocks noChangeShapeType="1"/>
            </p:cNvSpPr>
            <p:nvPr/>
          </p:nvSpPr>
          <p:spPr bwMode="auto">
            <a:xfrm>
              <a:off x="1169" y="257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3" name="Oval 166"/>
            <p:cNvSpPr>
              <a:spLocks noChangeArrowheads="1"/>
            </p:cNvSpPr>
            <p:nvPr/>
          </p:nvSpPr>
          <p:spPr bwMode="auto">
            <a:xfrm>
              <a:off x="124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4" name="Oval 167"/>
            <p:cNvSpPr>
              <a:spLocks noChangeArrowheads="1"/>
            </p:cNvSpPr>
            <p:nvPr/>
          </p:nvSpPr>
          <p:spPr bwMode="auto">
            <a:xfrm>
              <a:off x="1008" y="273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5" name="Oval 168"/>
            <p:cNvSpPr>
              <a:spLocks noChangeArrowheads="1"/>
            </p:cNvSpPr>
            <p:nvPr/>
          </p:nvSpPr>
          <p:spPr bwMode="auto">
            <a:xfrm>
              <a:off x="769" y="273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w21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56" name="Line 169"/>
            <p:cNvSpPr>
              <a:spLocks noChangeShapeType="1"/>
            </p:cNvSpPr>
            <p:nvPr/>
          </p:nvSpPr>
          <p:spPr bwMode="auto">
            <a:xfrm>
              <a:off x="92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7" name="Line 170"/>
            <p:cNvSpPr>
              <a:spLocks noChangeShapeType="1"/>
            </p:cNvSpPr>
            <p:nvPr/>
          </p:nvSpPr>
          <p:spPr bwMode="auto">
            <a:xfrm>
              <a:off x="1169" y="281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8" name="Line 171"/>
            <p:cNvSpPr>
              <a:spLocks noChangeShapeType="1"/>
            </p:cNvSpPr>
            <p:nvPr/>
          </p:nvSpPr>
          <p:spPr bwMode="auto">
            <a:xfrm flipV="1">
              <a:off x="84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59" name="Line 172"/>
            <p:cNvSpPr>
              <a:spLocks noChangeShapeType="1"/>
            </p:cNvSpPr>
            <p:nvPr/>
          </p:nvSpPr>
          <p:spPr bwMode="auto">
            <a:xfrm flipV="1">
              <a:off x="1089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0" name="Line 173"/>
            <p:cNvSpPr>
              <a:spLocks noChangeShapeType="1"/>
            </p:cNvSpPr>
            <p:nvPr/>
          </p:nvSpPr>
          <p:spPr bwMode="auto">
            <a:xfrm flipV="1">
              <a:off x="1328" y="2655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1" name="Oval 174"/>
            <p:cNvSpPr>
              <a:spLocks noChangeArrowheads="1"/>
            </p:cNvSpPr>
            <p:nvPr/>
          </p:nvSpPr>
          <p:spPr bwMode="auto">
            <a:xfrm>
              <a:off x="124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w33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2" name="Oval 175"/>
            <p:cNvSpPr>
              <a:spLocks noChangeArrowheads="1"/>
            </p:cNvSpPr>
            <p:nvPr/>
          </p:nvSpPr>
          <p:spPr bwMode="auto">
            <a:xfrm>
              <a:off x="1008" y="2976"/>
              <a:ext cx="160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w32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3" name="Oval 176"/>
            <p:cNvSpPr>
              <a:spLocks noChangeArrowheads="1"/>
            </p:cNvSpPr>
            <p:nvPr/>
          </p:nvSpPr>
          <p:spPr bwMode="auto">
            <a:xfrm>
              <a:off x="769" y="2976"/>
              <a:ext cx="159" cy="160"/>
            </a:xfrm>
            <a:prstGeom prst="ellipse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</a:rPr>
                <a:t>w31</a:t>
              </a:r>
              <a:endParaRPr lang="en-US" altLang="zh-CN" sz="1000">
                <a:solidFill>
                  <a:schemeClr val="bg1"/>
                </a:solidFill>
              </a:endParaRPr>
            </a:p>
          </p:txBody>
        </p:sp>
        <p:sp>
          <p:nvSpPr>
            <p:cNvPr id="23664" name="Line 177"/>
            <p:cNvSpPr>
              <a:spLocks noChangeShapeType="1"/>
            </p:cNvSpPr>
            <p:nvPr/>
          </p:nvSpPr>
          <p:spPr bwMode="auto">
            <a:xfrm>
              <a:off x="92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5" name="Line 178"/>
            <p:cNvSpPr>
              <a:spLocks noChangeShapeType="1"/>
            </p:cNvSpPr>
            <p:nvPr/>
          </p:nvSpPr>
          <p:spPr bwMode="auto">
            <a:xfrm>
              <a:off x="1169" y="3056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6" name="Line 179"/>
            <p:cNvSpPr>
              <a:spLocks noChangeShapeType="1"/>
            </p:cNvSpPr>
            <p:nvPr/>
          </p:nvSpPr>
          <p:spPr bwMode="auto">
            <a:xfrm flipV="1">
              <a:off x="84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7" name="Line 180"/>
            <p:cNvSpPr>
              <a:spLocks noChangeShapeType="1"/>
            </p:cNvSpPr>
            <p:nvPr/>
          </p:nvSpPr>
          <p:spPr bwMode="auto">
            <a:xfrm flipV="1">
              <a:off x="1089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68" name="Line 181"/>
            <p:cNvSpPr>
              <a:spLocks noChangeShapeType="1"/>
            </p:cNvSpPr>
            <p:nvPr/>
          </p:nvSpPr>
          <p:spPr bwMode="auto">
            <a:xfrm flipV="1">
              <a:off x="1328" y="2896"/>
              <a:ext cx="0" cy="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3592" name="Group 536"/>
          <p:cNvGrpSpPr/>
          <p:nvPr/>
        </p:nvGrpSpPr>
        <p:grpSpPr bwMode="auto">
          <a:xfrm>
            <a:off x="7177088" y="3983038"/>
            <a:ext cx="1395412" cy="803275"/>
            <a:chOff x="4384" y="2880"/>
            <a:chExt cx="879" cy="641"/>
          </a:xfrm>
        </p:grpSpPr>
        <p:sp>
          <p:nvSpPr>
            <p:cNvPr id="23619" name="Oval 185"/>
            <p:cNvSpPr>
              <a:spLocks noChangeArrowheads="1"/>
            </p:cNvSpPr>
            <p:nvPr/>
          </p:nvSpPr>
          <p:spPr bwMode="auto">
            <a:xfrm>
              <a:off x="5103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0" name="Oval 186"/>
            <p:cNvSpPr>
              <a:spLocks noChangeArrowheads="1"/>
            </p:cNvSpPr>
            <p:nvPr/>
          </p:nvSpPr>
          <p:spPr bwMode="auto">
            <a:xfrm>
              <a:off x="486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1" name="Oval 187"/>
            <p:cNvSpPr>
              <a:spLocks noChangeArrowheads="1"/>
            </p:cNvSpPr>
            <p:nvPr/>
          </p:nvSpPr>
          <p:spPr bwMode="auto">
            <a:xfrm>
              <a:off x="4624" y="288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2" name="Oval 188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3" name="Line 189"/>
            <p:cNvSpPr>
              <a:spLocks noChangeShapeType="1"/>
            </p:cNvSpPr>
            <p:nvPr/>
          </p:nvSpPr>
          <p:spPr bwMode="auto">
            <a:xfrm>
              <a:off x="4545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4" name="Line 190"/>
            <p:cNvSpPr>
              <a:spLocks noChangeShapeType="1"/>
            </p:cNvSpPr>
            <p:nvPr/>
          </p:nvSpPr>
          <p:spPr bwMode="auto">
            <a:xfrm>
              <a:off x="4784" y="296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5" name="Line 191"/>
            <p:cNvSpPr>
              <a:spLocks noChangeShapeType="1"/>
            </p:cNvSpPr>
            <p:nvPr/>
          </p:nvSpPr>
          <p:spPr bwMode="auto">
            <a:xfrm>
              <a:off x="5024" y="296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26" name="Oval 194"/>
            <p:cNvSpPr>
              <a:spLocks noChangeArrowheads="1"/>
            </p:cNvSpPr>
            <p:nvPr/>
          </p:nvSpPr>
          <p:spPr bwMode="auto">
            <a:xfrm>
              <a:off x="5103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Oval 195"/>
            <p:cNvSpPr>
              <a:spLocks noChangeArrowheads="1"/>
            </p:cNvSpPr>
            <p:nvPr/>
          </p:nvSpPr>
          <p:spPr bwMode="auto">
            <a:xfrm>
              <a:off x="4864" y="3120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8" name="Oval 196"/>
            <p:cNvSpPr>
              <a:spLocks noChangeArrowheads="1"/>
            </p:cNvSpPr>
            <p:nvPr/>
          </p:nvSpPr>
          <p:spPr bwMode="auto">
            <a:xfrm>
              <a:off x="4624" y="3120"/>
              <a:ext cx="159" cy="1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9" name="Oval 197"/>
            <p:cNvSpPr>
              <a:spLocks noChangeArrowheads="1"/>
            </p:cNvSpPr>
            <p:nvPr/>
          </p:nvSpPr>
          <p:spPr bwMode="auto">
            <a:xfrm>
              <a:off x="4384" y="3120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0" name="Line 198"/>
            <p:cNvSpPr>
              <a:spLocks noChangeShapeType="1"/>
            </p:cNvSpPr>
            <p:nvPr/>
          </p:nvSpPr>
          <p:spPr bwMode="auto">
            <a:xfrm>
              <a:off x="4545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1" name="Line 199"/>
            <p:cNvSpPr>
              <a:spLocks noChangeShapeType="1"/>
            </p:cNvSpPr>
            <p:nvPr/>
          </p:nvSpPr>
          <p:spPr bwMode="auto">
            <a:xfrm>
              <a:off x="4784" y="320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2" name="Line 200"/>
            <p:cNvSpPr>
              <a:spLocks noChangeShapeType="1"/>
            </p:cNvSpPr>
            <p:nvPr/>
          </p:nvSpPr>
          <p:spPr bwMode="auto">
            <a:xfrm>
              <a:off x="5024" y="320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3" name="Line 202"/>
            <p:cNvSpPr>
              <a:spLocks noChangeShapeType="1"/>
            </p:cNvSpPr>
            <p:nvPr/>
          </p:nvSpPr>
          <p:spPr bwMode="auto">
            <a:xfrm flipV="1">
              <a:off x="446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4" name="Line 203"/>
            <p:cNvSpPr>
              <a:spLocks noChangeShapeType="1"/>
            </p:cNvSpPr>
            <p:nvPr/>
          </p:nvSpPr>
          <p:spPr bwMode="auto">
            <a:xfrm flipV="1">
              <a:off x="470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5" name="Line 204"/>
            <p:cNvSpPr>
              <a:spLocks noChangeShapeType="1"/>
            </p:cNvSpPr>
            <p:nvPr/>
          </p:nvSpPr>
          <p:spPr bwMode="auto">
            <a:xfrm flipV="1">
              <a:off x="4943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6" name="Line 205"/>
            <p:cNvSpPr>
              <a:spLocks noChangeShapeType="1"/>
            </p:cNvSpPr>
            <p:nvPr/>
          </p:nvSpPr>
          <p:spPr bwMode="auto">
            <a:xfrm flipV="1">
              <a:off x="5184" y="304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37" name="Oval 208"/>
            <p:cNvSpPr>
              <a:spLocks noChangeArrowheads="1"/>
            </p:cNvSpPr>
            <p:nvPr/>
          </p:nvSpPr>
          <p:spPr bwMode="auto">
            <a:xfrm>
              <a:off x="5103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8" name="Oval 209"/>
            <p:cNvSpPr>
              <a:spLocks noChangeArrowheads="1"/>
            </p:cNvSpPr>
            <p:nvPr/>
          </p:nvSpPr>
          <p:spPr bwMode="auto">
            <a:xfrm>
              <a:off x="486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Oval 210"/>
            <p:cNvSpPr>
              <a:spLocks noChangeArrowheads="1"/>
            </p:cNvSpPr>
            <p:nvPr/>
          </p:nvSpPr>
          <p:spPr bwMode="auto">
            <a:xfrm>
              <a:off x="4624" y="3361"/>
              <a:ext cx="159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Oval 211"/>
            <p:cNvSpPr>
              <a:spLocks noChangeArrowheads="1"/>
            </p:cNvSpPr>
            <p:nvPr/>
          </p:nvSpPr>
          <p:spPr bwMode="auto">
            <a:xfrm>
              <a:off x="4384" y="3361"/>
              <a:ext cx="160" cy="1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1" name="Line 212"/>
            <p:cNvSpPr>
              <a:spLocks noChangeShapeType="1"/>
            </p:cNvSpPr>
            <p:nvPr/>
          </p:nvSpPr>
          <p:spPr bwMode="auto">
            <a:xfrm>
              <a:off x="4545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2" name="Line 213"/>
            <p:cNvSpPr>
              <a:spLocks noChangeShapeType="1"/>
            </p:cNvSpPr>
            <p:nvPr/>
          </p:nvSpPr>
          <p:spPr bwMode="auto">
            <a:xfrm>
              <a:off x="4784" y="3441"/>
              <a:ext cx="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3" name="Line 214"/>
            <p:cNvSpPr>
              <a:spLocks noChangeShapeType="1"/>
            </p:cNvSpPr>
            <p:nvPr/>
          </p:nvSpPr>
          <p:spPr bwMode="auto">
            <a:xfrm>
              <a:off x="5024" y="3441"/>
              <a:ext cx="7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4" name="Line 216"/>
            <p:cNvSpPr>
              <a:spLocks noChangeShapeType="1"/>
            </p:cNvSpPr>
            <p:nvPr/>
          </p:nvSpPr>
          <p:spPr bwMode="auto">
            <a:xfrm flipV="1">
              <a:off x="446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5" name="Line 217"/>
            <p:cNvSpPr>
              <a:spLocks noChangeShapeType="1"/>
            </p:cNvSpPr>
            <p:nvPr/>
          </p:nvSpPr>
          <p:spPr bwMode="auto">
            <a:xfrm flipV="1">
              <a:off x="470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6" name="Line 218"/>
            <p:cNvSpPr>
              <a:spLocks noChangeShapeType="1"/>
            </p:cNvSpPr>
            <p:nvPr/>
          </p:nvSpPr>
          <p:spPr bwMode="auto">
            <a:xfrm flipV="1">
              <a:off x="4943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3647" name="Line 219"/>
            <p:cNvSpPr>
              <a:spLocks noChangeShapeType="1"/>
            </p:cNvSpPr>
            <p:nvPr/>
          </p:nvSpPr>
          <p:spPr bwMode="auto">
            <a:xfrm flipV="1">
              <a:off x="5184" y="3280"/>
              <a:ext cx="0" cy="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3593" name="Line 469"/>
          <p:cNvSpPr>
            <a:spLocks noChangeShapeType="1"/>
          </p:cNvSpPr>
          <p:nvPr/>
        </p:nvSpPr>
        <p:spPr bwMode="auto">
          <a:xfrm>
            <a:off x="5551488" y="2687638"/>
            <a:ext cx="1524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94" name="Line 470"/>
          <p:cNvSpPr>
            <a:spLocks noChangeShapeType="1"/>
          </p:cNvSpPr>
          <p:nvPr/>
        </p:nvSpPr>
        <p:spPr bwMode="auto">
          <a:xfrm>
            <a:off x="7685088" y="3221038"/>
            <a:ext cx="0" cy="1295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535"/>
          <p:cNvGrpSpPr/>
          <p:nvPr/>
        </p:nvGrpSpPr>
        <p:grpSpPr bwMode="auto">
          <a:xfrm>
            <a:off x="4484688" y="2003425"/>
            <a:ext cx="2946400" cy="2236788"/>
            <a:chOff x="2688" y="1631"/>
            <a:chExt cx="1856" cy="1409"/>
          </a:xfrm>
        </p:grpSpPr>
        <p:grpSp>
          <p:nvGrpSpPr>
            <p:cNvPr id="23596" name="Group 512"/>
            <p:cNvGrpSpPr/>
            <p:nvPr/>
          </p:nvGrpSpPr>
          <p:grpSpPr bwMode="auto">
            <a:xfrm>
              <a:off x="2688" y="1631"/>
              <a:ext cx="639" cy="641"/>
              <a:chOff x="769" y="2495"/>
              <a:chExt cx="639" cy="641"/>
            </a:xfrm>
          </p:grpSpPr>
          <p:sp>
            <p:nvSpPr>
              <p:cNvPr id="23598" name="Oval 513"/>
              <p:cNvSpPr>
                <a:spLocks noChangeArrowheads="1"/>
              </p:cNvSpPr>
              <p:nvPr/>
            </p:nvSpPr>
            <p:spPr bwMode="auto">
              <a:xfrm>
                <a:off x="124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w13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599" name="Oval 514"/>
              <p:cNvSpPr>
                <a:spLocks noChangeArrowheads="1"/>
              </p:cNvSpPr>
              <p:nvPr/>
            </p:nvSpPr>
            <p:spPr bwMode="auto">
              <a:xfrm>
                <a:off x="1008" y="2495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w12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0" name="Oval 515"/>
              <p:cNvSpPr>
                <a:spLocks noChangeArrowheads="1"/>
              </p:cNvSpPr>
              <p:nvPr/>
            </p:nvSpPr>
            <p:spPr bwMode="auto">
              <a:xfrm>
                <a:off x="769" y="2495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>
                    <a:solidFill>
                      <a:schemeClr val="bg1"/>
                    </a:solidFill>
                  </a:rPr>
                  <a:t>w11</a:t>
                </a:r>
                <a:endParaRPr lang="en-US" altLang="zh-CN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1" name="Line 516"/>
              <p:cNvSpPr>
                <a:spLocks noChangeShapeType="1"/>
              </p:cNvSpPr>
              <p:nvPr/>
            </p:nvSpPr>
            <p:spPr bwMode="auto">
              <a:xfrm>
                <a:off x="92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2" name="Line 517"/>
              <p:cNvSpPr>
                <a:spLocks noChangeShapeType="1"/>
              </p:cNvSpPr>
              <p:nvPr/>
            </p:nvSpPr>
            <p:spPr bwMode="auto">
              <a:xfrm>
                <a:off x="1169" y="257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3" name="Oval 518"/>
              <p:cNvSpPr>
                <a:spLocks noChangeArrowheads="1"/>
              </p:cNvSpPr>
              <p:nvPr/>
            </p:nvSpPr>
            <p:spPr bwMode="auto">
              <a:xfrm>
                <a:off x="1248" y="273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4" name="Oval 519"/>
              <p:cNvSpPr>
                <a:spLocks noChangeArrowheads="1"/>
              </p:cNvSpPr>
              <p:nvPr/>
            </p:nvSpPr>
            <p:spPr bwMode="auto">
              <a:xfrm>
                <a:off x="1008" y="2736"/>
                <a:ext cx="160" cy="16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accent2"/>
                    </a:solidFill>
                  </a:rPr>
                  <a:t>w22</a:t>
                </a:r>
                <a:endParaRPr lang="en-US" altLang="zh-CN" sz="1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605" name="Oval 520"/>
              <p:cNvSpPr>
                <a:spLocks noChangeArrowheads="1"/>
              </p:cNvSpPr>
              <p:nvPr/>
            </p:nvSpPr>
            <p:spPr bwMode="auto">
              <a:xfrm>
                <a:off x="769" y="273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w21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06" name="Line 521"/>
              <p:cNvSpPr>
                <a:spLocks noChangeShapeType="1"/>
              </p:cNvSpPr>
              <p:nvPr/>
            </p:nvSpPr>
            <p:spPr bwMode="auto">
              <a:xfrm>
                <a:off x="92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7" name="Line 522"/>
              <p:cNvSpPr>
                <a:spLocks noChangeShapeType="1"/>
              </p:cNvSpPr>
              <p:nvPr/>
            </p:nvSpPr>
            <p:spPr bwMode="auto">
              <a:xfrm>
                <a:off x="1169" y="281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8" name="Line 523"/>
              <p:cNvSpPr>
                <a:spLocks noChangeShapeType="1"/>
              </p:cNvSpPr>
              <p:nvPr/>
            </p:nvSpPr>
            <p:spPr bwMode="auto">
              <a:xfrm flipV="1">
                <a:off x="84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09" name="Line 524"/>
              <p:cNvSpPr>
                <a:spLocks noChangeShapeType="1"/>
              </p:cNvSpPr>
              <p:nvPr/>
            </p:nvSpPr>
            <p:spPr bwMode="auto">
              <a:xfrm flipV="1">
                <a:off x="1089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0" name="Line 525"/>
              <p:cNvSpPr>
                <a:spLocks noChangeShapeType="1"/>
              </p:cNvSpPr>
              <p:nvPr/>
            </p:nvSpPr>
            <p:spPr bwMode="auto">
              <a:xfrm flipV="1">
                <a:off x="1328" y="2655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1" name="Oval 526"/>
              <p:cNvSpPr>
                <a:spLocks noChangeArrowheads="1"/>
              </p:cNvSpPr>
              <p:nvPr/>
            </p:nvSpPr>
            <p:spPr bwMode="auto">
              <a:xfrm>
                <a:off x="124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w33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2" name="Oval 527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160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w32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3" name="Oval 528"/>
              <p:cNvSpPr>
                <a:spLocks noChangeArrowheads="1"/>
              </p:cNvSpPr>
              <p:nvPr/>
            </p:nvSpPr>
            <p:spPr bwMode="auto">
              <a:xfrm>
                <a:off x="769" y="2976"/>
                <a:ext cx="159" cy="160"/>
              </a:xfrm>
              <a:prstGeom prst="ellipse">
                <a:avLst/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000">
                    <a:solidFill>
                      <a:schemeClr val="bg1"/>
                    </a:solidFill>
                  </a:rPr>
                  <a:t>w31</a:t>
                </a:r>
                <a:endParaRPr lang="en-US" altLang="zh-CN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14" name="Line 529"/>
              <p:cNvSpPr>
                <a:spLocks noChangeShapeType="1"/>
              </p:cNvSpPr>
              <p:nvPr/>
            </p:nvSpPr>
            <p:spPr bwMode="auto">
              <a:xfrm>
                <a:off x="92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5" name="Line 530"/>
              <p:cNvSpPr>
                <a:spLocks noChangeShapeType="1"/>
              </p:cNvSpPr>
              <p:nvPr/>
            </p:nvSpPr>
            <p:spPr bwMode="auto">
              <a:xfrm>
                <a:off x="1169" y="3056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6" name="Line 531"/>
              <p:cNvSpPr>
                <a:spLocks noChangeShapeType="1"/>
              </p:cNvSpPr>
              <p:nvPr/>
            </p:nvSpPr>
            <p:spPr bwMode="auto">
              <a:xfrm flipV="1">
                <a:off x="84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7" name="Line 532"/>
              <p:cNvSpPr>
                <a:spLocks noChangeShapeType="1"/>
              </p:cNvSpPr>
              <p:nvPr/>
            </p:nvSpPr>
            <p:spPr bwMode="auto">
              <a:xfrm flipV="1">
                <a:off x="1089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3618" name="Line 533"/>
              <p:cNvSpPr>
                <a:spLocks noChangeShapeType="1"/>
              </p:cNvSpPr>
              <p:nvPr/>
            </p:nvSpPr>
            <p:spPr bwMode="auto">
              <a:xfrm flipV="1">
                <a:off x="1328" y="2896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937" name="Oval 534"/>
            <p:cNvSpPr>
              <a:spLocks noChangeArrowheads="1"/>
            </p:cNvSpPr>
            <p:nvPr/>
          </p:nvSpPr>
          <p:spPr bwMode="auto">
            <a:xfrm>
              <a:off x="4384" y="2880"/>
              <a:ext cx="160" cy="16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</a:ln>
            <a:effectLst>
              <a:outerShdw dist="107763" dir="81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33333E-6 L 0.125 3.33333E-6 L 0.12395 0.05555 L 2.77778E-6 0.05417 L 2.77778E-6 0.11111 L 0.125 0.10972 " pathEditMode="relative" ptsTypes="AAAAAA">
                                      <p:cBhvr>
                                        <p:cTn id="1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extBox 115"/>
          <p:cNvSpPr txBox="1">
            <a:spLocks noChangeArrowheads="1"/>
          </p:cNvSpPr>
          <p:nvPr/>
        </p:nvSpPr>
        <p:spPr bwMode="auto">
          <a:xfrm>
            <a:off x="133985" y="275590"/>
            <a:ext cx="818451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Convolutional </a:t>
            </a:r>
            <a:r>
              <a:rPr lang="en-US" altLang="en-US" dirty="0" smtClean="0"/>
              <a:t>L</a:t>
            </a:r>
            <a:r>
              <a:rPr lang="en-US" altLang="zh-CN" dirty="0" smtClean="0"/>
              <a:t>ayer </a:t>
            </a:r>
            <a:r>
              <a:rPr lang="en-US" altLang="en-US" dirty="0" smtClean="0"/>
              <a:t>- Demonstration</a:t>
            </a:r>
            <a:endParaRPr lang="zh-CN" altLang="en-US" dirty="0"/>
          </a:p>
        </p:txBody>
      </p:sp>
      <p:pic>
        <p:nvPicPr>
          <p:cNvPr id="319" name="Convolutional+Neural+Network+Visualization+by+Otavio+Goo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7584" y="843558"/>
            <a:ext cx="7260299" cy="4083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36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1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1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357313"/>
            <a:ext cx="5786438" cy="136683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3398838"/>
            <a:ext cx="771525" cy="7667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10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3494088"/>
            <a:ext cx="682625" cy="715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4" name="Picture 1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3589338"/>
            <a:ext cx="709613" cy="7254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5" name="Picture 1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3673475"/>
            <a:ext cx="660400" cy="725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6" name="Picture 11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88" y="3743325"/>
            <a:ext cx="771525" cy="766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587" name="Picture 113" descr="Anf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832225"/>
            <a:ext cx="966787" cy="1025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88" name="Group 135"/>
          <p:cNvGrpSpPr/>
          <p:nvPr/>
        </p:nvGrpSpPr>
        <p:grpSpPr bwMode="auto">
          <a:xfrm>
            <a:off x="5183188" y="3117850"/>
            <a:ext cx="854075" cy="952500"/>
            <a:chOff x="2400" y="1824"/>
            <a:chExt cx="672" cy="672"/>
          </a:xfrm>
        </p:grpSpPr>
        <p:sp>
          <p:nvSpPr>
            <p:cNvPr id="24599" name="Rectangle 125"/>
            <p:cNvSpPr>
              <a:spLocks noChangeArrowheads="1"/>
            </p:cNvSpPr>
            <p:nvPr/>
          </p:nvSpPr>
          <p:spPr bwMode="auto">
            <a:xfrm>
              <a:off x="2400" y="1824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Rectangle 126"/>
            <p:cNvSpPr>
              <a:spLocks noChangeArrowheads="1"/>
            </p:cNvSpPr>
            <p:nvPr/>
          </p:nvSpPr>
          <p:spPr bwMode="auto">
            <a:xfrm>
              <a:off x="2496" y="1920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1" name="Rectangle 127"/>
            <p:cNvSpPr>
              <a:spLocks noChangeArrowheads="1"/>
            </p:cNvSpPr>
            <p:nvPr/>
          </p:nvSpPr>
          <p:spPr bwMode="auto">
            <a:xfrm>
              <a:off x="2592" y="2016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Rectangle 128"/>
            <p:cNvSpPr>
              <a:spLocks noChangeArrowheads="1"/>
            </p:cNvSpPr>
            <p:nvPr/>
          </p:nvSpPr>
          <p:spPr bwMode="auto">
            <a:xfrm>
              <a:off x="2688" y="2112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3" name="Rectangle 129"/>
            <p:cNvSpPr>
              <a:spLocks noChangeArrowheads="1"/>
            </p:cNvSpPr>
            <p:nvPr/>
          </p:nvSpPr>
          <p:spPr bwMode="auto">
            <a:xfrm>
              <a:off x="2784" y="2208"/>
              <a:ext cx="288" cy="28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89" name="Rectangle 134"/>
          <p:cNvSpPr>
            <a:spLocks noChangeArrowheads="1"/>
          </p:cNvSpPr>
          <p:nvPr/>
        </p:nvSpPr>
        <p:spPr bwMode="auto">
          <a:xfrm>
            <a:off x="4400550" y="4143375"/>
            <a:ext cx="147638" cy="147638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Bottom">
              <a:rot lat="600000" lon="600000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24590" name="Oval 136"/>
          <p:cNvSpPr>
            <a:spLocks noChangeArrowheads="1"/>
          </p:cNvSpPr>
          <p:nvPr/>
        </p:nvSpPr>
        <p:spPr bwMode="auto">
          <a:xfrm flipH="1">
            <a:off x="6556375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1" name="Oval 137"/>
          <p:cNvSpPr>
            <a:spLocks noChangeArrowheads="1"/>
          </p:cNvSpPr>
          <p:nvPr/>
        </p:nvSpPr>
        <p:spPr bwMode="auto">
          <a:xfrm flipH="1">
            <a:off x="6850063" y="3786188"/>
            <a:ext cx="71437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2" name="Oval 138"/>
          <p:cNvSpPr>
            <a:spLocks noChangeArrowheads="1"/>
          </p:cNvSpPr>
          <p:nvPr/>
        </p:nvSpPr>
        <p:spPr bwMode="auto">
          <a:xfrm flipH="1">
            <a:off x="7143750" y="3786188"/>
            <a:ext cx="71438" cy="714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3" name="Line 141"/>
          <p:cNvSpPr>
            <a:spLocks noChangeShapeType="1"/>
          </p:cNvSpPr>
          <p:nvPr/>
        </p:nvSpPr>
        <p:spPr bwMode="auto">
          <a:xfrm>
            <a:off x="2076450" y="2714625"/>
            <a:ext cx="0" cy="9906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Line 142"/>
          <p:cNvSpPr>
            <a:spLocks noChangeShapeType="1"/>
          </p:cNvSpPr>
          <p:nvPr/>
        </p:nvSpPr>
        <p:spPr bwMode="auto">
          <a:xfrm>
            <a:off x="3576638" y="2714625"/>
            <a:ext cx="0" cy="685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Rectangle 171"/>
          <p:cNvSpPr>
            <a:spLocks noChangeArrowheads="1"/>
          </p:cNvSpPr>
          <p:nvPr/>
        </p:nvSpPr>
        <p:spPr bwMode="auto">
          <a:xfrm>
            <a:off x="1503363" y="3854450"/>
            <a:ext cx="228600" cy="228600"/>
          </a:xfrm>
          <a:prstGeom prst="rect">
            <a:avLst/>
          </a:prstGeom>
          <a:solidFill>
            <a:schemeClr val="bg1"/>
          </a:solidFill>
          <a:ln w="9525">
            <a:miter lim="800000"/>
          </a:ln>
          <a:scene3d>
            <a:camera prst="legacyPerspectiveTop">
              <a:rot lat="21299996" lon="600000" rev="0"/>
            </a:camera>
            <a:lightRig rig="legacyFlat3" dir="b"/>
          </a:scene3d>
          <a:sp3d extrusionH="121893000" prstMaterial="legacyWireframe">
            <a:bevelT w="13500" h="13500" prst="angle"/>
            <a:bevelB w="13500" h="13500" prst="angle"/>
            <a:extrusionClr>
              <a:schemeClr val="bg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" name="Rectangle 174"/>
          <p:cNvSpPr>
            <a:spLocks noChangeArrowheads="1"/>
          </p:cNvSpPr>
          <p:nvPr/>
        </p:nvSpPr>
        <p:spPr bwMode="auto">
          <a:xfrm>
            <a:off x="1504950" y="3859213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miter lim="800000"/>
          </a:ln>
          <a:scene3d>
            <a:camera prst="legacyPerspectiveBottom">
              <a:rot lat="600000" lon="899998" rev="0"/>
            </a:camera>
            <a:lightRig rig="legacyFlat3" dir="t"/>
          </a:scene3d>
          <a:sp3d extrusionH="121893000" prstMaterial="legacyWirefram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9" name="Line 175"/>
          <p:cNvSpPr>
            <a:spLocks noChangeShapeType="1"/>
          </p:cNvSpPr>
          <p:nvPr/>
        </p:nvSpPr>
        <p:spPr bwMode="auto">
          <a:xfrm flipH="1" flipV="1">
            <a:off x="3522663" y="3409950"/>
            <a:ext cx="533400" cy="304800"/>
          </a:xfrm>
          <a:prstGeom prst="line">
            <a:avLst/>
          </a:prstGeom>
          <a:noFill/>
          <a:ln w="3810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TextBox 49"/>
          <p:cNvSpPr txBox="1">
            <a:spLocks noChangeArrowheads="1"/>
          </p:cNvSpPr>
          <p:nvPr/>
        </p:nvSpPr>
        <p:spPr bwMode="auto">
          <a:xfrm>
            <a:off x="161925" y="242570"/>
            <a:ext cx="82149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ym typeface="+mn-ea"/>
              </a:rPr>
              <a:t>Convolutional </a:t>
            </a:r>
            <a:r>
              <a:rPr lang="en-US" altLang="en-US" dirty="0" smtClean="0">
                <a:sym typeface="+mn-ea"/>
              </a:rPr>
              <a:t>L</a:t>
            </a:r>
            <a:r>
              <a:rPr lang="en-US" altLang="zh-CN" dirty="0" smtClean="0">
                <a:sym typeface="+mn-ea"/>
              </a:rPr>
              <a:t>ayer </a:t>
            </a:r>
            <a:r>
              <a:rPr lang="en-US" altLang="en-US" dirty="0" smtClean="0">
                <a:sym typeface="+mn-ea"/>
              </a:rPr>
              <a:t>- </a:t>
            </a:r>
            <a:r>
              <a:rPr lang="en-US" altLang="en-US" dirty="0" smtClean="0">
                <a:sym typeface="+mn-ea"/>
              </a:rPr>
              <a:t>Multi-kernel </a:t>
            </a:r>
            <a:r>
              <a:rPr lang="en-US" altLang="en-US" dirty="0" smtClean="0">
                <a:sym typeface="+mn-ea"/>
              </a:rPr>
              <a:t>Demonstration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07673 -2.22222E-6 L 0.07673 0.0257 L 2.77778E-6 0.0257 L 2.77778E-6 0.05116 L 0.07673 0.05232 L 0.07673 0.07963 L 2.77778E-6 0.07963 L 2.77778E-6 0.10764 L 0.07673 0.10764 " pathEditMode="relative" rAng="0" ptsTypes="AAAAAAAAAA">
                                      <p:cBhvr>
                                        <p:cTn id="1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761 2.59259E-6 L 0.07761 0.00903 L 0.00052 0.00903 L 0.00052 0.02986 L 0.01354 0.02986 L 0.01354 0.05 L 0.00052 0.0507 L 0.00052 0.07083 L 0.01354 0.07083 L 0.01354 0.09028 L 0.00052 0.09028 L 0.00104 0.10764 L 0.01407 0.10764 " pathEditMode="relative" ptsTypes="AAAAAAAAAAAAAA">
                                      <p:cBhvr>
                                        <p:cTn id="2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31" presetID="18" presetClass="exit" presetSubtype="1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7" grpId="1" bldLvl="0" animBg="1"/>
      <p:bldP spid="47" grpId="2" bldLvl="0" animBg="1"/>
      <p:bldP spid="48" grpId="0" bldLvl="0" animBg="1"/>
      <p:bldP spid="48" grpId="1" bldLvl="0" animBg="1"/>
      <p:bldP spid="48" grpId="2" bldLvl="0" animBg="1"/>
      <p:bldP spid="49" grpId="0" bldLvl="0" animBg="1"/>
      <p:bldP spid="4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grpSp>
        <p:nvGrpSpPr>
          <p:cNvPr id="25606" name="Group 35"/>
          <p:cNvGrpSpPr/>
          <p:nvPr/>
        </p:nvGrpSpPr>
        <p:grpSpPr bwMode="auto">
          <a:xfrm>
            <a:off x="1000125" y="1535113"/>
            <a:ext cx="3571875" cy="1055687"/>
            <a:chOff x="352" y="1008"/>
            <a:chExt cx="4208" cy="1296"/>
          </a:xfrm>
        </p:grpSpPr>
        <p:pic>
          <p:nvPicPr>
            <p:cNvPr id="25702" name="Picture 21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" y="1392"/>
              <a:ext cx="803" cy="9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3" name="Picture 2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" y="1775"/>
              <a:ext cx="495" cy="5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4" name="Picture 2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" y="2035"/>
              <a:ext cx="264" cy="2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5" name="Picture 28" descr="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" y="1008"/>
              <a:ext cx="1252" cy="12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706" name="Picture 3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" y="1008"/>
              <a:ext cx="1207" cy="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607" name="Group 342"/>
          <p:cNvGrpSpPr/>
          <p:nvPr/>
        </p:nvGrpSpPr>
        <p:grpSpPr bwMode="auto">
          <a:xfrm>
            <a:off x="6143625" y="1357313"/>
            <a:ext cx="1935163" cy="1928812"/>
            <a:chOff x="480" y="1558"/>
            <a:chExt cx="2001" cy="1994"/>
          </a:xfrm>
        </p:grpSpPr>
        <p:grpSp>
          <p:nvGrpSpPr>
            <p:cNvPr id="25610" name="Group 341"/>
            <p:cNvGrpSpPr/>
            <p:nvPr/>
          </p:nvGrpSpPr>
          <p:grpSpPr bwMode="auto">
            <a:xfrm>
              <a:off x="480" y="1969"/>
              <a:ext cx="1776" cy="1583"/>
              <a:chOff x="480" y="1969"/>
              <a:chExt cx="1776" cy="1583"/>
            </a:xfrm>
          </p:grpSpPr>
          <p:sp>
            <p:nvSpPr>
              <p:cNvPr id="25612" name="Oval 86"/>
              <p:cNvSpPr>
                <a:spLocks noChangeArrowheads="1"/>
              </p:cNvSpPr>
              <p:nvPr/>
            </p:nvSpPr>
            <p:spPr bwMode="auto">
              <a:xfrm>
                <a:off x="1679" y="1969"/>
                <a:ext cx="160" cy="16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3" name="Oval 87"/>
              <p:cNvSpPr>
                <a:spLocks noChangeArrowheads="1"/>
              </p:cNvSpPr>
              <p:nvPr/>
            </p:nvSpPr>
            <p:spPr bwMode="auto">
              <a:xfrm>
                <a:off x="1439" y="1969"/>
                <a:ext cx="160" cy="160"/>
              </a:xfrm>
              <a:prstGeom prst="ellipse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4" name="Oval 88"/>
              <p:cNvSpPr>
                <a:spLocks noChangeArrowheads="1"/>
              </p:cNvSpPr>
              <p:nvPr/>
            </p:nvSpPr>
            <p:spPr bwMode="auto">
              <a:xfrm>
                <a:off x="1200" y="1969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5" name="Oval 89"/>
              <p:cNvSpPr>
                <a:spLocks noChangeArrowheads="1"/>
              </p:cNvSpPr>
              <p:nvPr/>
            </p:nvSpPr>
            <p:spPr bwMode="auto">
              <a:xfrm>
                <a:off x="960" y="1969"/>
                <a:ext cx="159" cy="160"/>
              </a:xfrm>
              <a:prstGeom prst="ellipse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6" name="Oval 90"/>
              <p:cNvSpPr>
                <a:spLocks noChangeArrowheads="1"/>
              </p:cNvSpPr>
              <p:nvPr/>
            </p:nvSpPr>
            <p:spPr bwMode="auto">
              <a:xfrm>
                <a:off x="720" y="1969"/>
                <a:ext cx="160" cy="160"/>
              </a:xfrm>
              <a:prstGeom prst="ellipse">
                <a:avLst/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7" name="Oval 91"/>
              <p:cNvSpPr>
                <a:spLocks noChangeArrowheads="1"/>
              </p:cNvSpPr>
              <p:nvPr/>
            </p:nvSpPr>
            <p:spPr bwMode="auto">
              <a:xfrm>
                <a:off x="480" y="1969"/>
                <a:ext cx="159" cy="160"/>
              </a:xfrm>
              <a:prstGeom prst="ellipse">
                <a:avLst/>
              </a:prstGeom>
              <a:solidFill>
                <a:srgbClr val="FF33CC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18" name="Line 92"/>
              <p:cNvSpPr>
                <a:spLocks noChangeShapeType="1"/>
              </p:cNvSpPr>
              <p:nvPr/>
            </p:nvSpPr>
            <p:spPr bwMode="auto">
              <a:xfrm>
                <a:off x="64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19" name="Line 93"/>
              <p:cNvSpPr>
                <a:spLocks noChangeShapeType="1"/>
              </p:cNvSpPr>
              <p:nvPr/>
            </p:nvSpPr>
            <p:spPr bwMode="auto">
              <a:xfrm>
                <a:off x="881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0" name="Line 94"/>
              <p:cNvSpPr>
                <a:spLocks noChangeShapeType="1"/>
              </p:cNvSpPr>
              <p:nvPr/>
            </p:nvSpPr>
            <p:spPr bwMode="auto">
              <a:xfrm>
                <a:off x="1120" y="2049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1" name="Line 95"/>
              <p:cNvSpPr>
                <a:spLocks noChangeShapeType="1"/>
              </p:cNvSpPr>
              <p:nvPr/>
            </p:nvSpPr>
            <p:spPr bwMode="auto">
              <a:xfrm>
                <a:off x="136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2" name="Line 96"/>
              <p:cNvSpPr>
                <a:spLocks noChangeShapeType="1"/>
              </p:cNvSpPr>
              <p:nvPr/>
            </p:nvSpPr>
            <p:spPr bwMode="auto">
              <a:xfrm>
                <a:off x="1600" y="2049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23" name="Oval 97"/>
              <p:cNvSpPr>
                <a:spLocks noChangeArrowheads="1"/>
              </p:cNvSpPr>
              <p:nvPr/>
            </p:nvSpPr>
            <p:spPr bwMode="auto">
              <a:xfrm>
                <a:off x="1679" y="2210"/>
                <a:ext cx="160" cy="160"/>
              </a:xfrm>
              <a:prstGeom prst="ellipse">
                <a:avLst/>
              </a:prstGeom>
              <a:solidFill>
                <a:srgbClr val="0066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Oval 98"/>
              <p:cNvSpPr>
                <a:spLocks noChangeArrowheads="1"/>
              </p:cNvSpPr>
              <p:nvPr/>
            </p:nvSpPr>
            <p:spPr bwMode="auto">
              <a:xfrm>
                <a:off x="1439" y="2210"/>
                <a:ext cx="160" cy="160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5" name="Oval 99"/>
              <p:cNvSpPr>
                <a:spLocks noChangeArrowheads="1"/>
              </p:cNvSpPr>
              <p:nvPr/>
            </p:nvSpPr>
            <p:spPr bwMode="auto">
              <a:xfrm>
                <a:off x="1200" y="2210"/>
                <a:ext cx="159" cy="160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6" name="Oval 100"/>
              <p:cNvSpPr>
                <a:spLocks noChangeArrowheads="1"/>
              </p:cNvSpPr>
              <p:nvPr/>
            </p:nvSpPr>
            <p:spPr bwMode="auto">
              <a:xfrm>
                <a:off x="960" y="2210"/>
                <a:ext cx="159" cy="160"/>
              </a:xfrm>
              <a:prstGeom prst="ellipse">
                <a:avLst/>
              </a:prstGeom>
              <a:solidFill>
                <a:srgbClr val="777777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7" name="Oval 101"/>
              <p:cNvSpPr>
                <a:spLocks noChangeArrowheads="1"/>
              </p:cNvSpPr>
              <p:nvPr/>
            </p:nvSpPr>
            <p:spPr bwMode="auto">
              <a:xfrm>
                <a:off x="720" y="2210"/>
                <a:ext cx="160" cy="16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8" name="Oval 102"/>
              <p:cNvSpPr>
                <a:spLocks noChangeArrowheads="1"/>
              </p:cNvSpPr>
              <p:nvPr/>
            </p:nvSpPr>
            <p:spPr bwMode="auto">
              <a:xfrm>
                <a:off x="480" y="2210"/>
                <a:ext cx="159" cy="160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9" name="Line 103"/>
              <p:cNvSpPr>
                <a:spLocks noChangeShapeType="1"/>
              </p:cNvSpPr>
              <p:nvPr/>
            </p:nvSpPr>
            <p:spPr bwMode="auto">
              <a:xfrm>
                <a:off x="64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0" name="Line 104"/>
              <p:cNvSpPr>
                <a:spLocks noChangeShapeType="1"/>
              </p:cNvSpPr>
              <p:nvPr/>
            </p:nvSpPr>
            <p:spPr bwMode="auto">
              <a:xfrm>
                <a:off x="881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1" name="Line 105"/>
              <p:cNvSpPr>
                <a:spLocks noChangeShapeType="1"/>
              </p:cNvSpPr>
              <p:nvPr/>
            </p:nvSpPr>
            <p:spPr bwMode="auto">
              <a:xfrm>
                <a:off x="1120" y="229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2" name="Line 106"/>
              <p:cNvSpPr>
                <a:spLocks noChangeShapeType="1"/>
              </p:cNvSpPr>
              <p:nvPr/>
            </p:nvSpPr>
            <p:spPr bwMode="auto">
              <a:xfrm>
                <a:off x="136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3" name="Line 107"/>
              <p:cNvSpPr>
                <a:spLocks noChangeShapeType="1"/>
              </p:cNvSpPr>
              <p:nvPr/>
            </p:nvSpPr>
            <p:spPr bwMode="auto">
              <a:xfrm>
                <a:off x="1600" y="229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4" name="Line 108"/>
              <p:cNvSpPr>
                <a:spLocks noChangeShapeType="1"/>
              </p:cNvSpPr>
              <p:nvPr/>
            </p:nvSpPr>
            <p:spPr bwMode="auto">
              <a:xfrm flipV="1">
                <a:off x="56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5" name="Line 109"/>
              <p:cNvSpPr>
                <a:spLocks noChangeShapeType="1"/>
              </p:cNvSpPr>
              <p:nvPr/>
            </p:nvSpPr>
            <p:spPr bwMode="auto">
              <a:xfrm flipV="1">
                <a:off x="80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6" name="Line 110"/>
              <p:cNvSpPr>
                <a:spLocks noChangeShapeType="1"/>
              </p:cNvSpPr>
              <p:nvPr/>
            </p:nvSpPr>
            <p:spPr bwMode="auto">
              <a:xfrm flipV="1">
                <a:off x="103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7" name="Line 111"/>
              <p:cNvSpPr>
                <a:spLocks noChangeShapeType="1"/>
              </p:cNvSpPr>
              <p:nvPr/>
            </p:nvSpPr>
            <p:spPr bwMode="auto">
              <a:xfrm flipV="1">
                <a:off x="127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8" name="Line 112"/>
              <p:cNvSpPr>
                <a:spLocks noChangeShapeType="1"/>
              </p:cNvSpPr>
              <p:nvPr/>
            </p:nvSpPr>
            <p:spPr bwMode="auto">
              <a:xfrm flipV="1">
                <a:off x="1520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39" name="Line 113"/>
              <p:cNvSpPr>
                <a:spLocks noChangeShapeType="1"/>
              </p:cNvSpPr>
              <p:nvPr/>
            </p:nvSpPr>
            <p:spPr bwMode="auto">
              <a:xfrm flipV="1">
                <a:off x="1759" y="2130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0" name="Oval 114"/>
              <p:cNvSpPr>
                <a:spLocks noChangeArrowheads="1"/>
              </p:cNvSpPr>
              <p:nvPr/>
            </p:nvSpPr>
            <p:spPr bwMode="auto">
              <a:xfrm>
                <a:off x="167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Oval 115"/>
              <p:cNvSpPr>
                <a:spLocks noChangeArrowheads="1"/>
              </p:cNvSpPr>
              <p:nvPr/>
            </p:nvSpPr>
            <p:spPr bwMode="auto">
              <a:xfrm>
                <a:off x="1439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2" name="Oval 116"/>
              <p:cNvSpPr>
                <a:spLocks noChangeArrowheads="1"/>
              </p:cNvSpPr>
              <p:nvPr/>
            </p:nvSpPr>
            <p:spPr bwMode="auto">
              <a:xfrm>
                <a:off x="120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3" name="Oval 117"/>
              <p:cNvSpPr>
                <a:spLocks noChangeArrowheads="1"/>
              </p:cNvSpPr>
              <p:nvPr/>
            </p:nvSpPr>
            <p:spPr bwMode="auto">
              <a:xfrm>
                <a:off x="96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4" name="Oval 118"/>
              <p:cNvSpPr>
                <a:spLocks noChangeArrowheads="1"/>
              </p:cNvSpPr>
              <p:nvPr/>
            </p:nvSpPr>
            <p:spPr bwMode="auto">
              <a:xfrm>
                <a:off x="720" y="245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5" name="Oval 119"/>
              <p:cNvSpPr>
                <a:spLocks noChangeArrowheads="1"/>
              </p:cNvSpPr>
              <p:nvPr/>
            </p:nvSpPr>
            <p:spPr bwMode="auto">
              <a:xfrm>
                <a:off x="480" y="2450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6" name="Line 120"/>
              <p:cNvSpPr>
                <a:spLocks noChangeShapeType="1"/>
              </p:cNvSpPr>
              <p:nvPr/>
            </p:nvSpPr>
            <p:spPr bwMode="auto">
              <a:xfrm>
                <a:off x="64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7" name="Line 121"/>
              <p:cNvSpPr>
                <a:spLocks noChangeShapeType="1"/>
              </p:cNvSpPr>
              <p:nvPr/>
            </p:nvSpPr>
            <p:spPr bwMode="auto">
              <a:xfrm>
                <a:off x="881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8" name="Line 122"/>
              <p:cNvSpPr>
                <a:spLocks noChangeShapeType="1"/>
              </p:cNvSpPr>
              <p:nvPr/>
            </p:nvSpPr>
            <p:spPr bwMode="auto">
              <a:xfrm>
                <a:off x="1120" y="253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49" name="Line 123"/>
              <p:cNvSpPr>
                <a:spLocks noChangeShapeType="1"/>
              </p:cNvSpPr>
              <p:nvPr/>
            </p:nvSpPr>
            <p:spPr bwMode="auto">
              <a:xfrm>
                <a:off x="136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0" name="Line 124"/>
              <p:cNvSpPr>
                <a:spLocks noChangeShapeType="1"/>
              </p:cNvSpPr>
              <p:nvPr/>
            </p:nvSpPr>
            <p:spPr bwMode="auto">
              <a:xfrm>
                <a:off x="1600" y="253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1" name="Line 125"/>
              <p:cNvSpPr>
                <a:spLocks noChangeShapeType="1"/>
              </p:cNvSpPr>
              <p:nvPr/>
            </p:nvSpPr>
            <p:spPr bwMode="auto">
              <a:xfrm flipV="1">
                <a:off x="56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2" name="Line 126"/>
              <p:cNvSpPr>
                <a:spLocks noChangeShapeType="1"/>
              </p:cNvSpPr>
              <p:nvPr/>
            </p:nvSpPr>
            <p:spPr bwMode="auto">
              <a:xfrm flipV="1">
                <a:off x="80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3" name="Line 127"/>
              <p:cNvSpPr>
                <a:spLocks noChangeShapeType="1"/>
              </p:cNvSpPr>
              <p:nvPr/>
            </p:nvSpPr>
            <p:spPr bwMode="auto">
              <a:xfrm flipV="1">
                <a:off x="103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4" name="Line 128"/>
              <p:cNvSpPr>
                <a:spLocks noChangeShapeType="1"/>
              </p:cNvSpPr>
              <p:nvPr/>
            </p:nvSpPr>
            <p:spPr bwMode="auto">
              <a:xfrm flipV="1">
                <a:off x="127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5" name="Line 129"/>
              <p:cNvSpPr>
                <a:spLocks noChangeShapeType="1"/>
              </p:cNvSpPr>
              <p:nvPr/>
            </p:nvSpPr>
            <p:spPr bwMode="auto">
              <a:xfrm flipV="1">
                <a:off x="1520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6" name="Line 130"/>
              <p:cNvSpPr>
                <a:spLocks noChangeShapeType="1"/>
              </p:cNvSpPr>
              <p:nvPr/>
            </p:nvSpPr>
            <p:spPr bwMode="auto">
              <a:xfrm flipV="1">
                <a:off x="1759" y="237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57" name="Oval 131"/>
              <p:cNvSpPr>
                <a:spLocks noChangeArrowheads="1"/>
              </p:cNvSpPr>
              <p:nvPr/>
            </p:nvSpPr>
            <p:spPr bwMode="auto">
              <a:xfrm>
                <a:off x="167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8" name="Oval 132"/>
              <p:cNvSpPr>
                <a:spLocks noChangeArrowheads="1"/>
              </p:cNvSpPr>
              <p:nvPr/>
            </p:nvSpPr>
            <p:spPr bwMode="auto">
              <a:xfrm>
                <a:off x="1439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59" name="Oval 133"/>
              <p:cNvSpPr>
                <a:spLocks noChangeArrowheads="1"/>
              </p:cNvSpPr>
              <p:nvPr/>
            </p:nvSpPr>
            <p:spPr bwMode="auto">
              <a:xfrm>
                <a:off x="120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0" name="Oval 134"/>
              <p:cNvSpPr>
                <a:spLocks noChangeArrowheads="1"/>
              </p:cNvSpPr>
              <p:nvPr/>
            </p:nvSpPr>
            <p:spPr bwMode="auto">
              <a:xfrm>
                <a:off x="96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1" name="Oval 135"/>
              <p:cNvSpPr>
                <a:spLocks noChangeArrowheads="1"/>
              </p:cNvSpPr>
              <p:nvPr/>
            </p:nvSpPr>
            <p:spPr bwMode="auto">
              <a:xfrm>
                <a:off x="720" y="2691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2" name="Oval 136"/>
              <p:cNvSpPr>
                <a:spLocks noChangeArrowheads="1"/>
              </p:cNvSpPr>
              <p:nvPr/>
            </p:nvSpPr>
            <p:spPr bwMode="auto">
              <a:xfrm>
                <a:off x="480" y="2691"/>
                <a:ext cx="159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63" name="Line 137"/>
              <p:cNvSpPr>
                <a:spLocks noChangeShapeType="1"/>
              </p:cNvSpPr>
              <p:nvPr/>
            </p:nvSpPr>
            <p:spPr bwMode="auto">
              <a:xfrm>
                <a:off x="64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4" name="Line 138"/>
              <p:cNvSpPr>
                <a:spLocks noChangeShapeType="1"/>
              </p:cNvSpPr>
              <p:nvPr/>
            </p:nvSpPr>
            <p:spPr bwMode="auto">
              <a:xfrm>
                <a:off x="881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5" name="Line 139"/>
              <p:cNvSpPr>
                <a:spLocks noChangeShapeType="1"/>
              </p:cNvSpPr>
              <p:nvPr/>
            </p:nvSpPr>
            <p:spPr bwMode="auto">
              <a:xfrm>
                <a:off x="1120" y="2771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6" name="Line 140"/>
              <p:cNvSpPr>
                <a:spLocks noChangeShapeType="1"/>
              </p:cNvSpPr>
              <p:nvPr/>
            </p:nvSpPr>
            <p:spPr bwMode="auto">
              <a:xfrm>
                <a:off x="136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7" name="Line 141"/>
              <p:cNvSpPr>
                <a:spLocks noChangeShapeType="1"/>
              </p:cNvSpPr>
              <p:nvPr/>
            </p:nvSpPr>
            <p:spPr bwMode="auto">
              <a:xfrm>
                <a:off x="1600" y="2771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8" name="Line 142"/>
              <p:cNvSpPr>
                <a:spLocks noChangeShapeType="1"/>
              </p:cNvSpPr>
              <p:nvPr/>
            </p:nvSpPr>
            <p:spPr bwMode="auto">
              <a:xfrm flipV="1">
                <a:off x="56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69" name="Line 143"/>
              <p:cNvSpPr>
                <a:spLocks noChangeShapeType="1"/>
              </p:cNvSpPr>
              <p:nvPr/>
            </p:nvSpPr>
            <p:spPr bwMode="auto">
              <a:xfrm flipV="1">
                <a:off x="80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0" name="Line 144"/>
              <p:cNvSpPr>
                <a:spLocks noChangeShapeType="1"/>
              </p:cNvSpPr>
              <p:nvPr/>
            </p:nvSpPr>
            <p:spPr bwMode="auto">
              <a:xfrm flipV="1">
                <a:off x="103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1" name="Line 145"/>
              <p:cNvSpPr>
                <a:spLocks noChangeShapeType="1"/>
              </p:cNvSpPr>
              <p:nvPr/>
            </p:nvSpPr>
            <p:spPr bwMode="auto">
              <a:xfrm flipV="1">
                <a:off x="127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2" name="Line 146"/>
              <p:cNvSpPr>
                <a:spLocks noChangeShapeType="1"/>
              </p:cNvSpPr>
              <p:nvPr/>
            </p:nvSpPr>
            <p:spPr bwMode="auto">
              <a:xfrm flipV="1">
                <a:off x="1520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673" name="Line 147"/>
              <p:cNvSpPr>
                <a:spLocks noChangeShapeType="1"/>
              </p:cNvSpPr>
              <p:nvPr/>
            </p:nvSpPr>
            <p:spPr bwMode="auto">
              <a:xfrm flipV="1">
                <a:off x="1759" y="2610"/>
                <a:ext cx="0" cy="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02" name="Oval 166"/>
              <p:cNvSpPr>
                <a:spLocks noChangeArrowheads="1"/>
              </p:cNvSpPr>
              <p:nvPr/>
            </p:nvSpPr>
            <p:spPr bwMode="auto">
              <a:xfrm>
                <a:off x="2097" y="3152"/>
                <a:ext cx="159" cy="161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3" name="Oval 167"/>
              <p:cNvSpPr>
                <a:spLocks noChangeArrowheads="1"/>
              </p:cNvSpPr>
              <p:nvPr/>
            </p:nvSpPr>
            <p:spPr bwMode="auto">
              <a:xfrm>
                <a:off x="1857" y="3152"/>
                <a:ext cx="159" cy="161"/>
              </a:xfrm>
              <a:prstGeom prst="ellipse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4" name="Oval 168"/>
              <p:cNvSpPr>
                <a:spLocks noChangeArrowheads="1"/>
              </p:cNvSpPr>
              <p:nvPr/>
            </p:nvSpPr>
            <p:spPr bwMode="auto">
              <a:xfrm>
                <a:off x="1618" y="3152"/>
                <a:ext cx="159" cy="161"/>
              </a:xfrm>
              <a:prstGeom prst="ellipse">
                <a:avLst/>
              </a:prstGeom>
              <a:solidFill>
                <a:srgbClr val="FF5050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5" name="Line 169"/>
              <p:cNvSpPr>
                <a:spLocks noChangeShapeType="1"/>
              </p:cNvSpPr>
              <p:nvPr/>
            </p:nvSpPr>
            <p:spPr bwMode="auto">
              <a:xfrm>
                <a:off x="1778" y="3234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6" name="Line 170"/>
              <p:cNvSpPr>
                <a:spLocks noChangeShapeType="1"/>
              </p:cNvSpPr>
              <p:nvPr/>
            </p:nvSpPr>
            <p:spPr bwMode="auto">
              <a:xfrm>
                <a:off x="2016" y="3234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7" name="Oval 173"/>
              <p:cNvSpPr>
                <a:spLocks noChangeArrowheads="1"/>
              </p:cNvSpPr>
              <p:nvPr/>
            </p:nvSpPr>
            <p:spPr bwMode="auto">
              <a:xfrm>
                <a:off x="209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8" name="Oval 174"/>
              <p:cNvSpPr>
                <a:spLocks noChangeArrowheads="1"/>
              </p:cNvSpPr>
              <p:nvPr/>
            </p:nvSpPr>
            <p:spPr bwMode="auto">
              <a:xfrm>
                <a:off x="1857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9" name="Oval 175"/>
              <p:cNvSpPr>
                <a:spLocks noChangeArrowheads="1"/>
              </p:cNvSpPr>
              <p:nvPr/>
            </p:nvSpPr>
            <p:spPr bwMode="auto">
              <a:xfrm>
                <a:off x="1618" y="3391"/>
                <a:ext cx="159" cy="16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0" name="Line 176"/>
              <p:cNvSpPr>
                <a:spLocks noChangeShapeType="1"/>
              </p:cNvSpPr>
              <p:nvPr/>
            </p:nvSpPr>
            <p:spPr bwMode="auto">
              <a:xfrm>
                <a:off x="1778" y="3473"/>
                <a:ext cx="7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1" name="Line 177"/>
              <p:cNvSpPr>
                <a:spLocks noChangeShapeType="1"/>
              </p:cNvSpPr>
              <p:nvPr/>
            </p:nvSpPr>
            <p:spPr bwMode="auto">
              <a:xfrm>
                <a:off x="2016" y="3473"/>
                <a:ext cx="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2" name="Line 179"/>
              <p:cNvSpPr>
                <a:spLocks noChangeShapeType="1"/>
              </p:cNvSpPr>
              <p:nvPr/>
            </p:nvSpPr>
            <p:spPr bwMode="auto">
              <a:xfrm flipV="1">
                <a:off x="169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3" name="Line 180"/>
              <p:cNvSpPr>
                <a:spLocks noChangeShapeType="1"/>
              </p:cNvSpPr>
              <p:nvPr/>
            </p:nvSpPr>
            <p:spPr bwMode="auto">
              <a:xfrm flipV="1">
                <a:off x="193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4" name="Line 181"/>
              <p:cNvSpPr>
                <a:spLocks noChangeShapeType="1"/>
              </p:cNvSpPr>
              <p:nvPr/>
            </p:nvSpPr>
            <p:spPr bwMode="auto">
              <a:xfrm flipV="1">
                <a:off x="2176" y="3312"/>
                <a:ext cx="0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  <a:effectLst>
                <a:outerShdw dist="107763" dir="81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/>
              <a:lstStyle/>
              <a:p>
                <a:pPr>
                  <a:defRPr/>
                </a:pPr>
                <a:endParaRPr lang="zh-CN" altLang="en-US"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grpSp>
            <p:nvGrpSpPr>
              <p:cNvPr id="25687" name="Group 315"/>
              <p:cNvGrpSpPr/>
              <p:nvPr/>
            </p:nvGrpSpPr>
            <p:grpSpPr bwMode="auto">
              <a:xfrm>
                <a:off x="576" y="2017"/>
                <a:ext cx="1104" cy="1216"/>
                <a:chOff x="816" y="2000"/>
                <a:chExt cx="1104" cy="1216"/>
              </a:xfrm>
            </p:grpSpPr>
            <p:sp>
              <p:nvSpPr>
                <p:cNvPr id="25698" name="Line 194"/>
                <p:cNvSpPr>
                  <a:spLocks noChangeShapeType="1"/>
                </p:cNvSpPr>
                <p:nvPr/>
              </p:nvSpPr>
              <p:spPr bwMode="auto">
                <a:xfrm>
                  <a:off x="816" y="2016"/>
                  <a:ext cx="1056" cy="115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9" name="Line 195"/>
                <p:cNvSpPr>
                  <a:spLocks noChangeShapeType="1"/>
                </p:cNvSpPr>
                <p:nvPr/>
              </p:nvSpPr>
              <p:spPr bwMode="auto">
                <a:xfrm>
                  <a:off x="1040" y="2000"/>
                  <a:ext cx="880" cy="121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0" name="Line 200"/>
                <p:cNvSpPr>
                  <a:spLocks noChangeShapeType="1"/>
                </p:cNvSpPr>
                <p:nvPr/>
              </p:nvSpPr>
              <p:spPr bwMode="auto">
                <a:xfrm>
                  <a:off x="816" y="2256"/>
                  <a:ext cx="1104" cy="96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701" name="Line 201"/>
                <p:cNvSpPr>
                  <a:spLocks noChangeShapeType="1"/>
                </p:cNvSpPr>
                <p:nvPr/>
              </p:nvSpPr>
              <p:spPr bwMode="auto">
                <a:xfrm>
                  <a:off x="1040" y="2240"/>
                  <a:ext cx="880" cy="9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8" name="Group 326"/>
              <p:cNvGrpSpPr/>
              <p:nvPr/>
            </p:nvGrpSpPr>
            <p:grpSpPr bwMode="auto">
              <a:xfrm>
                <a:off x="1530" y="2041"/>
                <a:ext cx="630" cy="1176"/>
                <a:chOff x="1530" y="1752"/>
                <a:chExt cx="630" cy="1176"/>
              </a:xfrm>
            </p:grpSpPr>
            <p:sp>
              <p:nvSpPr>
                <p:cNvPr id="25694" name="Line 318"/>
                <p:cNvSpPr>
                  <a:spLocks noChangeShapeType="1"/>
                </p:cNvSpPr>
                <p:nvPr/>
              </p:nvSpPr>
              <p:spPr bwMode="auto">
                <a:xfrm>
                  <a:off x="1536" y="1776"/>
                  <a:ext cx="597" cy="1105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5" name="Line 319"/>
                <p:cNvSpPr>
                  <a:spLocks noChangeShapeType="1"/>
                </p:cNvSpPr>
                <p:nvPr/>
              </p:nvSpPr>
              <p:spPr bwMode="auto">
                <a:xfrm>
                  <a:off x="1767" y="1752"/>
                  <a:ext cx="393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6" name="Line 320"/>
                <p:cNvSpPr>
                  <a:spLocks noChangeShapeType="1"/>
                </p:cNvSpPr>
                <p:nvPr/>
              </p:nvSpPr>
              <p:spPr bwMode="auto">
                <a:xfrm>
                  <a:off x="1530" y="1998"/>
                  <a:ext cx="630" cy="93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7" name="Line 321"/>
                <p:cNvSpPr>
                  <a:spLocks noChangeShapeType="1"/>
                </p:cNvSpPr>
                <p:nvPr/>
              </p:nvSpPr>
              <p:spPr bwMode="auto">
                <a:xfrm>
                  <a:off x="1776" y="2016"/>
                  <a:ext cx="384" cy="912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689" name="Group 327"/>
              <p:cNvGrpSpPr/>
              <p:nvPr/>
            </p:nvGrpSpPr>
            <p:grpSpPr bwMode="auto">
              <a:xfrm>
                <a:off x="1056" y="2017"/>
                <a:ext cx="864" cy="1200"/>
                <a:chOff x="1056" y="1728"/>
                <a:chExt cx="864" cy="1200"/>
              </a:xfrm>
            </p:grpSpPr>
            <p:sp>
              <p:nvSpPr>
                <p:cNvPr id="25690" name="Line 322"/>
                <p:cNvSpPr>
                  <a:spLocks noChangeShapeType="1"/>
                </p:cNvSpPr>
                <p:nvPr/>
              </p:nvSpPr>
              <p:spPr bwMode="auto">
                <a:xfrm>
                  <a:off x="1062" y="1752"/>
                  <a:ext cx="858" cy="117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1" name="Line 323"/>
                <p:cNvSpPr>
                  <a:spLocks noChangeShapeType="1"/>
                </p:cNvSpPr>
                <p:nvPr/>
              </p:nvSpPr>
              <p:spPr bwMode="auto">
                <a:xfrm>
                  <a:off x="1293" y="1728"/>
                  <a:ext cx="627" cy="1200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2" name="Line 324"/>
                <p:cNvSpPr>
                  <a:spLocks noChangeShapeType="1"/>
                </p:cNvSpPr>
                <p:nvPr/>
              </p:nvSpPr>
              <p:spPr bwMode="auto">
                <a:xfrm>
                  <a:off x="1056" y="1974"/>
                  <a:ext cx="864" cy="954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693" name="Line 325"/>
                <p:cNvSpPr>
                  <a:spLocks noChangeShapeType="1"/>
                </p:cNvSpPr>
                <p:nvPr/>
              </p:nvSpPr>
              <p:spPr bwMode="auto">
                <a:xfrm>
                  <a:off x="1302" y="1992"/>
                  <a:ext cx="618" cy="936"/>
                </a:xfrm>
                <a:prstGeom prst="line">
                  <a:avLst/>
                </a:prstGeom>
                <a:noFill/>
                <a:ln w="12700" cap="sq">
                  <a:solidFill>
                    <a:srgbClr val="0066CC"/>
                  </a:solidFill>
                  <a:round/>
                  <a:headEnd type="non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5611" name="Text Box 330"/>
            <p:cNvSpPr txBox="1">
              <a:spLocks noChangeArrowheads="1"/>
            </p:cNvSpPr>
            <p:nvPr/>
          </p:nvSpPr>
          <p:spPr bwMode="auto">
            <a:xfrm>
              <a:off x="480" y="1558"/>
              <a:ext cx="200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i="1">
                  <a:solidFill>
                    <a:schemeClr val="accent2"/>
                  </a:solidFill>
                </a:rPr>
                <a:t>Feature map</a:t>
              </a:r>
              <a:endParaRPr lang="en-US" altLang="zh-CN" sz="1400" b="1" i="1">
                <a:solidFill>
                  <a:schemeClr val="accent2"/>
                </a:solidFill>
              </a:endParaRPr>
            </a:p>
          </p:txBody>
        </p:sp>
      </p:grpSp>
      <p:sp>
        <p:nvSpPr>
          <p:cNvPr id="25608" name="矩形 137"/>
          <p:cNvSpPr>
            <a:spLocks noChangeArrowheads="1"/>
          </p:cNvSpPr>
          <p:nvPr/>
        </p:nvSpPr>
        <p:spPr bwMode="auto">
          <a:xfrm>
            <a:off x="571500" y="3286125"/>
            <a:ext cx="8358188" cy="141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zh-CN"/>
          </a:p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By reducing the </a:t>
            </a:r>
            <a:r>
              <a:rPr lang="en-US" altLang="zh-CN" sz="1600">
                <a:solidFill>
                  <a:srgbClr val="CC0000"/>
                </a:solidFill>
              </a:rPr>
              <a:t>spatial resolution</a:t>
            </a:r>
            <a:r>
              <a:rPr lang="en-US" altLang="zh-CN" sz="1600"/>
              <a:t> of the feature map, reduce the effect of </a:t>
            </a:r>
            <a:r>
              <a:rPr lang="en-US" altLang="zh-CN" sz="1600">
                <a:solidFill>
                  <a:srgbClr val="CC0000"/>
                </a:solidFill>
              </a:rPr>
              <a:t>noises </a:t>
            </a:r>
            <a:r>
              <a:rPr lang="en-US" altLang="zh-CN" sz="1600"/>
              <a:t>and</a:t>
            </a:r>
            <a:r>
              <a:rPr lang="en-US" altLang="zh-CN" sz="1600">
                <a:solidFill>
                  <a:srgbClr val="CC0000"/>
                </a:solidFill>
              </a:rPr>
              <a:t> shift or distortion</a:t>
            </a:r>
            <a:r>
              <a:rPr lang="en-US" altLang="zh-CN" sz="1600"/>
              <a:t>.</a:t>
            </a:r>
            <a:endParaRPr lang="en-US" altLang="zh-CN" sz="1600"/>
          </a:p>
          <a:p>
            <a:pPr>
              <a:buFont typeface="Wingdings" panose="05000000000000000000" pitchFamily="2" charset="2"/>
              <a:buChar char="["/>
            </a:pPr>
            <a:endParaRPr lang="en-US" altLang="zh-CN"/>
          </a:p>
          <a:p>
            <a:endParaRPr lang="en-US" altLang="zh-CN"/>
          </a:p>
        </p:txBody>
      </p:sp>
      <p:sp>
        <p:nvSpPr>
          <p:cNvPr id="25609" name="矩形 138"/>
          <p:cNvSpPr>
            <a:spLocks noChangeArrowheads="1"/>
          </p:cNvSpPr>
          <p:nvPr/>
        </p:nvSpPr>
        <p:spPr bwMode="auto">
          <a:xfrm>
            <a:off x="571500" y="4071938"/>
            <a:ext cx="77152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["/>
            </a:pPr>
            <a:r>
              <a:rPr lang="en-US" altLang="zh-CN" sz="1600"/>
              <a:t>the </a:t>
            </a:r>
            <a:r>
              <a:rPr lang="en-US" altLang="zh-CN" sz="1600">
                <a:solidFill>
                  <a:srgbClr val="CC0000"/>
                </a:solidFill>
              </a:rPr>
              <a:t>weight</a:t>
            </a:r>
            <a:r>
              <a:rPr lang="en-US" altLang="zh-CN" sz="1600"/>
              <a:t> </a:t>
            </a:r>
            <a:r>
              <a:rPr lang="en-US" altLang="zh-CN" sz="1600">
                <a:solidFill>
                  <a:srgbClr val="CC0000"/>
                </a:solidFill>
              </a:rPr>
              <a:t>sharing</a:t>
            </a:r>
            <a:r>
              <a:rPr lang="en-US" altLang="zh-CN" sz="1600"/>
              <a:t> is also applied in subsampling layers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37160" y="284163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Subsampling 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066800"/>
            <a:ext cx="8027035" cy="2442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99085" y="3804920"/>
            <a:ext cx="8641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Pooling layer downsamples the volume spatially, independently in each depth slice of the input volume. </a:t>
            </a:r>
            <a:endParaRPr lang="en-US" sz="1200"/>
          </a:p>
          <a:p>
            <a:pPr algn="l"/>
            <a:r>
              <a:rPr lang="en-US" sz="1200" b="1"/>
              <a:t>Left:</a:t>
            </a:r>
            <a:r>
              <a:rPr lang="en-US" sz="1200"/>
              <a:t> In this example, the input volume of size [224x224x64] is pooled with filter size 2, stride 2 into output volume of size [112x112x64]. Notice that the volume depth is preserved. </a:t>
            </a:r>
            <a:endParaRPr lang="en-US" sz="1200"/>
          </a:p>
          <a:p>
            <a:pPr algn="l"/>
            <a:r>
              <a:rPr lang="en-US" sz="1200" b="1"/>
              <a:t>Right:</a:t>
            </a:r>
            <a:r>
              <a:rPr lang="en-US" sz="1200"/>
              <a:t> The most common downsampling operation is max, giving rise to max pooling, here shown with a stride of 2. That is, each max is taken over 4 numbers (little 2x2 square).</a:t>
            </a:r>
            <a:endParaRPr lang="en-US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8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Illustration </a:t>
            </a:r>
            <a:r>
              <a:rPr lang="en-US" altLang="en-US" dirty="0" smtClean="0"/>
              <a:t>- L</a:t>
            </a:r>
            <a:r>
              <a:rPr lang="en-US" altLang="zh-CN" dirty="0" smtClean="0"/>
              <a:t>earning  “</a:t>
            </a:r>
            <a:r>
              <a:rPr lang="en-US" altLang="en-US" dirty="0" smtClean="0"/>
              <a:t>E</a:t>
            </a:r>
            <a:r>
              <a:rPr lang="en-US" altLang="zh-CN" dirty="0" smtClean="0"/>
              <a:t>ye”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etector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6" y="959842"/>
            <a:ext cx="5976664" cy="4023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"/>
          <p:cNvSpPr txBox="1">
            <a:spLocks noChangeArrowheads="1"/>
          </p:cNvSpPr>
          <p:nvPr/>
        </p:nvSpPr>
        <p:spPr bwMode="auto">
          <a:xfrm>
            <a:off x="107315" y="184785"/>
            <a:ext cx="8235950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sym typeface="+mn-ea"/>
              </a:rPr>
              <a:t>Neural </a:t>
            </a:r>
            <a:r>
              <a:rPr lang="en-US" altLang="en-US" sz="2800" dirty="0" smtClean="0">
                <a:sym typeface="+mn-ea"/>
              </a:rPr>
              <a:t>N</a:t>
            </a:r>
            <a:r>
              <a:rPr lang="en-US" altLang="zh-CN" sz="2800" dirty="0" smtClean="0">
                <a:sym typeface="+mn-ea"/>
              </a:rPr>
              <a:t>etworks - </a:t>
            </a:r>
            <a:r>
              <a:rPr lang="en-US" altLang="en-US" sz="2800" dirty="0" err="1" smtClean="0">
                <a:sym typeface="+mn-ea"/>
              </a:rPr>
              <a:t>F</a:t>
            </a:r>
            <a:r>
              <a:rPr lang="en-US" altLang="zh-CN" sz="2800" dirty="0" err="1" smtClean="0">
                <a:sym typeface="+mn-ea"/>
              </a:rPr>
              <a:t>eedforward </a:t>
            </a:r>
            <a:r>
              <a:rPr lang="en-US" altLang="en-US" sz="2800" dirty="0" err="1" smtClean="0">
                <a:sym typeface="+mn-ea"/>
              </a:rPr>
              <a:t>N</a:t>
            </a:r>
            <a:r>
              <a:rPr lang="en-US" altLang="zh-CN" sz="2800" dirty="0">
                <a:sym typeface="+mn-ea"/>
              </a:rPr>
              <a:t>etworks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414" name="Picture 26" descr="C:\Documents and Settings\Administrator\桌面\图像 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030095"/>
            <a:ext cx="3430588" cy="1898650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任意多边形 47"/>
          <p:cNvSpPr/>
          <p:nvPr/>
        </p:nvSpPr>
        <p:spPr>
          <a:xfrm>
            <a:off x="511175" y="2101533"/>
            <a:ext cx="1427163" cy="1276350"/>
          </a:xfrm>
          <a:custGeom>
            <a:avLst/>
            <a:gdLst>
              <a:gd name="connsiteX0" fmla="*/ 0 w 1426129"/>
              <a:gd name="connsiteY0" fmla="*/ 0 h 1275127"/>
              <a:gd name="connsiteX1" fmla="*/ 0 w 1426129"/>
              <a:gd name="connsiteY1" fmla="*/ 1275127 h 1275127"/>
              <a:gd name="connsiteX2" fmla="*/ 679509 w 1426129"/>
              <a:gd name="connsiteY2" fmla="*/ 1266738 h 1275127"/>
              <a:gd name="connsiteX3" fmla="*/ 679509 w 1426129"/>
              <a:gd name="connsiteY3" fmla="*/ 453005 h 1275127"/>
              <a:gd name="connsiteX4" fmla="*/ 671120 w 1426129"/>
              <a:gd name="connsiteY4" fmla="*/ 352338 h 1275127"/>
              <a:gd name="connsiteX5" fmla="*/ 1426129 w 1426129"/>
              <a:gd name="connsiteY5" fmla="*/ 360727 h 1275127"/>
              <a:gd name="connsiteX6" fmla="*/ 1417740 w 1426129"/>
              <a:gd name="connsiteY6" fmla="*/ 33556 h 1275127"/>
              <a:gd name="connsiteX7" fmla="*/ 0 w 1426129"/>
              <a:gd name="connsiteY7" fmla="*/ 0 h 12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6129" h="1275127">
                <a:moveTo>
                  <a:pt x="0" y="0"/>
                </a:moveTo>
                <a:lnTo>
                  <a:pt x="0" y="1275127"/>
                </a:lnTo>
                <a:lnTo>
                  <a:pt x="679509" y="1266738"/>
                </a:lnTo>
                <a:lnTo>
                  <a:pt x="679509" y="453005"/>
                </a:lnTo>
                <a:lnTo>
                  <a:pt x="671120" y="352338"/>
                </a:lnTo>
                <a:lnTo>
                  <a:pt x="1426129" y="360727"/>
                </a:lnTo>
                <a:lnTo>
                  <a:pt x="1417740" y="33556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79" name="Picture 27" descr="C:\Documents and Settings\Administrator\桌面\图像 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1000125"/>
            <a:ext cx="2460625" cy="1214438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Documents and Settings\Administrator\桌面\图像 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500313"/>
            <a:ext cx="135731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矩形 54"/>
          <p:cNvSpPr/>
          <p:nvPr/>
        </p:nvSpPr>
        <p:spPr>
          <a:xfrm>
            <a:off x="5929313" y="1214438"/>
            <a:ext cx="785812" cy="785812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81" name="Picture 29" descr="C:\Documents and Settings\Administrator\桌面\图像 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296" y="3624758"/>
            <a:ext cx="31337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2" name="Picture 30" descr="C:\Documents and Settings\Administrator\桌面\图像 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995738"/>
            <a:ext cx="17049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左大括号 55"/>
          <p:cNvSpPr/>
          <p:nvPr/>
        </p:nvSpPr>
        <p:spPr>
          <a:xfrm>
            <a:off x="4724400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7" name="Picture 23" descr="C:\Documents and Settings\Administrator\桌面\图像 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687763"/>
            <a:ext cx="2143125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左大括号 57"/>
          <p:cNvSpPr/>
          <p:nvPr/>
        </p:nvSpPr>
        <p:spPr>
          <a:xfrm>
            <a:off x="4714875" y="3643313"/>
            <a:ext cx="142875" cy="785812"/>
          </a:xfrm>
          <a:prstGeom prst="leftBrace">
            <a:avLst/>
          </a:prstGeom>
          <a:noFill/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55" grpId="0" bldLvl="0" animBg="1"/>
      <p:bldP spid="56" grpId="0" bldLvl="0" animBg="1"/>
      <p:bldP spid="5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61925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9800"/>
            <a:ext cx="1666929" cy="215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939800"/>
            <a:ext cx="4320480" cy="21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63262"/>
            <a:ext cx="5091906" cy="188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7814"/>
            <a:ext cx="3084934" cy="1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15570" y="25876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CNN</a:t>
            </a:r>
            <a:r>
              <a:rPr lang="en-US" altLang="zh-CN" dirty="0" smtClean="0"/>
              <a:t> for </a:t>
            </a:r>
            <a:r>
              <a:rPr lang="en-US" altLang="en-US" dirty="0" smtClean="0"/>
              <a:t>H</a:t>
            </a:r>
            <a:r>
              <a:rPr lang="en-US" altLang="zh-CN" dirty="0" smtClean="0"/>
              <a:t>and-</a:t>
            </a:r>
            <a:r>
              <a:rPr lang="en-US" altLang="en-US" dirty="0" smtClean="0"/>
              <a:t>W</a:t>
            </a:r>
            <a:r>
              <a:rPr lang="en-US" altLang="zh-CN" dirty="0" smtClean="0"/>
              <a:t>riting </a:t>
            </a:r>
            <a:r>
              <a:rPr lang="en-US" altLang="en-US" dirty="0" smtClean="0"/>
              <a:t>R</a:t>
            </a:r>
            <a:r>
              <a:rPr lang="en-US" altLang="zh-CN" dirty="0" smtClean="0"/>
              <a:t>ecognition</a:t>
            </a:r>
            <a:endParaRPr lang="zh-CN" altLang="en-US" dirty="0"/>
          </a:p>
        </p:txBody>
      </p:sp>
      <p:pic>
        <p:nvPicPr>
          <p:cNvPr id="26630" name="Picture 3" descr="atrans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aro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143250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5" descr="asampl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6" descr="asca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71625"/>
            <a:ext cx="19002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4" descr="athick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5" name="Picture 8" descr="acomp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3250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9" descr="anoise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0" descr="anoise4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25"/>
            <a:ext cx="18573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4305" y="2422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CNN</a:t>
            </a:r>
            <a:r>
              <a:rPr lang="en-US" altLang="zh-CN" dirty="0" smtClean="0">
                <a:sym typeface="+mn-ea"/>
              </a:rPr>
              <a:t> for </a:t>
            </a:r>
            <a:r>
              <a:rPr lang="en-US" altLang="en-US" dirty="0" smtClean="0">
                <a:sym typeface="+mn-ea"/>
              </a:rPr>
              <a:t>H</a:t>
            </a:r>
            <a:r>
              <a:rPr lang="en-US" altLang="zh-CN" dirty="0" smtClean="0">
                <a:sym typeface="+mn-ea"/>
              </a:rPr>
              <a:t>and-</a:t>
            </a:r>
            <a:r>
              <a:rPr lang="en-US" altLang="en-US" dirty="0" smtClean="0">
                <a:sym typeface="+mn-ea"/>
              </a:rPr>
              <a:t>W</a:t>
            </a:r>
            <a:r>
              <a:rPr lang="en-US" altLang="zh-CN" dirty="0" smtClean="0">
                <a:sym typeface="+mn-ea"/>
              </a:rPr>
              <a:t>riting </a:t>
            </a:r>
            <a:r>
              <a:rPr lang="en-US" altLang="en-US" dirty="0" smtClean="0">
                <a:sym typeface="+mn-ea"/>
              </a:rPr>
              <a:t>R</a:t>
            </a:r>
            <a:r>
              <a:rPr lang="en-US" altLang="zh-CN" dirty="0" smtClean="0">
                <a:sym typeface="+mn-ea"/>
              </a:rPr>
              <a:t>ecognition</a:t>
            </a:r>
            <a:endParaRPr lang="zh-CN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854614" cy="40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/>
              <a:t>Invariance and </a:t>
            </a:r>
            <a:r>
              <a:rPr lang="en-US" altLang="en-US" dirty="0" smtClean="0"/>
              <a:t>R</a:t>
            </a:r>
            <a:r>
              <a:rPr lang="en-US" altLang="zh-CN" dirty="0" smtClean="0"/>
              <a:t>obustness to </a:t>
            </a:r>
            <a:r>
              <a:rPr lang="en-US" altLang="en-US" dirty="0" smtClean="0"/>
              <a:t>No</a:t>
            </a:r>
            <a:r>
              <a:rPr lang="en-US" altLang="zh-CN" dirty="0" smtClean="0"/>
              <a:t>ise</a:t>
            </a:r>
            <a:endParaRPr lang="zh-CN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62" y="968350"/>
            <a:ext cx="4543599" cy="4132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114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/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14413"/>
            <a:ext cx="86582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90805" y="28098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Scene Parsing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40894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Scene parsing using inference Embedded Deep </a:t>
            </a:r>
            <a:r>
              <a:rPr lang="en-US" altLang="zh-CN" sz="1200" i="1" dirty="0" smtClean="0"/>
              <a:t>Networks</a:t>
            </a:r>
            <a:endParaRPr lang="zh-CN" altLang="en-US" sz="12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4"/>
            <a:ext cx="7572399" cy="374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6701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81" y="939800"/>
            <a:ext cx="7145361" cy="220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69" y="3148691"/>
            <a:ext cx="5565676" cy="172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Human Pose Estimation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4884701"/>
            <a:ext cx="64135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i="1" dirty="0"/>
              <a:t>Joint Training of a Convolutional Network and </a:t>
            </a:r>
            <a:r>
              <a:rPr lang="en-US" altLang="zh-CN" sz="1200" i="1" dirty="0" smtClean="0"/>
              <a:t>a Graphical </a:t>
            </a:r>
            <a:r>
              <a:rPr lang="en-US" altLang="zh-CN" sz="1200" i="1" dirty="0"/>
              <a:t>Model for Human Pose Estimation</a:t>
            </a:r>
            <a:endParaRPr lang="zh-CN" altLang="en-US" sz="12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9" y="1203598"/>
            <a:ext cx="5888706" cy="349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45415" y="267653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 and </a:t>
            </a:r>
            <a:r>
              <a:rPr lang="en-US" altLang="en-US" dirty="0" smtClean="0"/>
              <a:t>P</a:t>
            </a:r>
            <a:r>
              <a:rPr lang="en-US" altLang="zh-CN" dirty="0" smtClean="0"/>
              <a:t>ose </a:t>
            </a:r>
            <a:r>
              <a:rPr lang="en-US" altLang="en-US" dirty="0" smtClean="0"/>
              <a:t>E</a:t>
            </a:r>
            <a:r>
              <a:rPr lang="en-US" altLang="zh-CN" dirty="0" smtClean="0"/>
              <a:t>stimation</a:t>
            </a:r>
            <a:endParaRPr lang="zh-CN" altLang="en-US" dirty="0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87574"/>
            <a:ext cx="6763158" cy="4033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214414" y="855650"/>
            <a:ext cx="6572296" cy="1588"/>
          </a:xfrm>
          <a:prstGeom prst="line">
            <a:avLst/>
          </a:prstGeom>
          <a:ln w="25400">
            <a:gradFill flip="none" rotWithShape="1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7018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Face </a:t>
            </a:r>
            <a:r>
              <a:rPr lang="en-US" altLang="en-US" dirty="0" smtClean="0"/>
              <a:t>D</a:t>
            </a:r>
            <a:r>
              <a:rPr lang="en-US" altLang="zh-CN" dirty="0" smtClean="0"/>
              <a:t>etection</a:t>
            </a:r>
            <a:endParaRPr lang="zh-CN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532" y="1053477"/>
            <a:ext cx="6032812" cy="396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9385" y="220980"/>
            <a:ext cx="82384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Fully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17" y="864602"/>
            <a:ext cx="6101559" cy="401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Box 19"/>
          <p:cNvSpPr txBox="1">
            <a:spLocks noChangeArrowheads="1"/>
          </p:cNvSpPr>
          <p:nvPr/>
        </p:nvSpPr>
        <p:spPr bwMode="auto">
          <a:xfrm>
            <a:off x="153670" y="250508"/>
            <a:ext cx="681337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en-US" dirty="0" smtClean="0">
                <a:sym typeface="+mn-ea"/>
              </a:rPr>
              <a:t>Applications - </a:t>
            </a:r>
            <a:r>
              <a:rPr lang="en-US" altLang="zh-CN" dirty="0" smtClean="0"/>
              <a:t>Learning </a:t>
            </a:r>
            <a:r>
              <a:rPr lang="en-US" altLang="en-US" dirty="0" smtClean="0"/>
              <a:t>O</a:t>
            </a:r>
            <a:r>
              <a:rPr lang="en-US" altLang="zh-CN" dirty="0" smtClean="0"/>
              <a:t>bject </a:t>
            </a:r>
            <a:r>
              <a:rPr lang="en-US" altLang="en-US" dirty="0" smtClean="0"/>
              <a:t>R</a:t>
            </a:r>
            <a:r>
              <a:rPr lang="en-US" altLang="zh-CN" dirty="0" smtClean="0"/>
              <a:t>epresentations</a:t>
            </a:r>
            <a:endParaRPr lang="zh-CN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2" y="1059582"/>
            <a:ext cx="7487592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9512" y="195486"/>
            <a:ext cx="7632848" cy="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altLang="en-US" sz="2635" dirty="0" smtClean="0">
                <a:sym typeface="+mn-ea"/>
              </a:rPr>
              <a:t>Applications - </a:t>
            </a:r>
            <a:r>
              <a:rPr lang="en-US" sz="2635" dirty="0" smtClean="0">
                <a:sym typeface="+mn-ea"/>
              </a:rPr>
              <a:t>Object Detection</a:t>
            </a:r>
            <a:endParaRPr lang="zh-CN" altLang="en-US" sz="26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9" y="4876006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i="1" dirty="0"/>
              <a:t>Joseph </a:t>
            </a:r>
            <a:r>
              <a:rPr lang="en-US" altLang="zh-CN" sz="1100" i="1" dirty="0" err="1"/>
              <a:t>Redmon</a:t>
            </a:r>
            <a:r>
              <a:rPr lang="en-US" altLang="zh-CN" sz="1100" i="1" dirty="0"/>
              <a:t>, </a:t>
            </a:r>
            <a:r>
              <a:rPr lang="en-US" altLang="zh-CN" sz="1100" i="1" dirty="0" smtClean="0"/>
              <a:t>et al</a:t>
            </a:r>
            <a:r>
              <a:rPr lang="en-US" altLang="zh-CN" sz="1100" i="1" dirty="0"/>
              <a:t>. YOLOv3: An Incremental </a:t>
            </a:r>
            <a:r>
              <a:rPr lang="en-US" altLang="zh-CN" sz="1100" i="1" dirty="0" smtClean="0"/>
              <a:t>Improvement</a:t>
            </a:r>
            <a:endParaRPr lang="en-US" altLang="zh-CN" sz="11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0" y="1236980"/>
            <a:ext cx="5937885" cy="26695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892935"/>
            <a:ext cx="2409825" cy="1357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Developments</a:t>
            </a:r>
            <a:endParaRPr lang="en-US" dirty="0"/>
          </a:p>
        </p:txBody>
      </p:sp>
      <p:pic>
        <p:nvPicPr>
          <p:cNvPr id="2" name="Picture 1" descr="resnet-develop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010" y="915670"/>
            <a:ext cx="6698615" cy="3848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extBox 18"/>
          <p:cNvSpPr txBox="1">
            <a:spLocks noChangeArrowheads="1"/>
          </p:cNvSpPr>
          <p:nvPr/>
        </p:nvSpPr>
        <p:spPr bwMode="auto">
          <a:xfrm>
            <a:off x="161925" y="259398"/>
            <a:ext cx="4857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dirty="0"/>
              <a:t>Conclusion</a:t>
            </a:r>
            <a:endParaRPr lang="en-US" dirty="0"/>
          </a:p>
        </p:txBody>
      </p:sp>
      <p:sp>
        <p:nvSpPr>
          <p:cNvPr id="27654" name="矩形 19"/>
          <p:cNvSpPr>
            <a:spLocks noChangeArrowheads="1"/>
          </p:cNvSpPr>
          <p:nvPr/>
        </p:nvSpPr>
        <p:spPr bwMode="auto">
          <a:xfrm>
            <a:off x="331763" y="1504053"/>
            <a:ext cx="8501063" cy="197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>
                <a:ea typeface="Arial Unicode MS" panose="020B0604020202020204" pitchFamily="34" charset="-122"/>
                <a:cs typeface="Arial" panose="020B0604020202020204" pitchFamily="34" charset="0"/>
              </a:rPr>
              <a:t>At runtime the convolution operations are computationally expensive and take up about 67% of the time</a:t>
            </a: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Learned model can not adapt to other domain.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large amount training samples.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Without memory capability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zh-CN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  <a:p>
            <a:pPr marL="346075" indent="-346075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Need explicit structure inference</a:t>
            </a:r>
            <a:r>
              <a:rPr lang="en-US" altLang="en-US" dirty="0" smtClean="0">
                <a:ea typeface="Arial Unicode MS" panose="020B0604020202020204" pitchFamily="34" charset="-122"/>
                <a:cs typeface="Arial" panose="020B0604020202020204" pitchFamily="34" charset="0"/>
              </a:rPr>
              <a:t>.</a:t>
            </a:r>
            <a:endParaRPr lang="en-US" altLang="en-US" dirty="0" smtClean="0"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01600" y="207010"/>
            <a:ext cx="6784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07" y="876449"/>
            <a:ext cx="5583560" cy="3955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363460" y="316166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10^8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28490" y="1203325"/>
            <a:ext cx="1153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input</a:t>
            </a:r>
            <a:r>
              <a:rPr lang="zh-CN" alt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：</a:t>
            </a:r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10x10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algn="l"/>
            <a:r>
              <a:rPr lang="en-US" sz="12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rPr>
              <a:t>output: 1</a:t>
            </a:r>
            <a:endParaRPr lang="en-US" sz="120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15900"/>
            <a:ext cx="52812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/>
              <a:t>Locally </a:t>
            </a:r>
            <a:r>
              <a:rPr lang="en-US" altLang="en-US" sz="2400" dirty="0" smtClean="0"/>
              <a:t>C</a:t>
            </a:r>
            <a:r>
              <a:rPr lang="en-US" altLang="zh-CN" sz="2400" dirty="0" smtClean="0"/>
              <a:t>onnected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eural </a:t>
            </a:r>
            <a:r>
              <a:rPr lang="en-US" altLang="en-US" sz="2400" dirty="0" smtClean="0"/>
              <a:t>N</a:t>
            </a:r>
            <a:r>
              <a:rPr lang="en-US" altLang="zh-CN" sz="2400" dirty="0" smtClean="0"/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6"/>
          <a:stretch>
            <a:fillRect/>
          </a:stretch>
        </p:blipFill>
        <p:spPr bwMode="auto">
          <a:xfrm>
            <a:off x="1662430" y="864235"/>
            <a:ext cx="5694680" cy="403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52400" y="234950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868045"/>
            <a:ext cx="5685250" cy="411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extBox 61"/>
          <p:cNvSpPr txBox="1">
            <a:spLocks noChangeArrowheads="1"/>
          </p:cNvSpPr>
          <p:nvPr/>
        </p:nvSpPr>
        <p:spPr bwMode="auto">
          <a:xfrm>
            <a:off x="165735" y="234315"/>
            <a:ext cx="821753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smtClean="0">
                <a:sym typeface="+mn-ea"/>
              </a:rPr>
              <a:t>Locally </a:t>
            </a:r>
            <a:r>
              <a:rPr lang="en-US" altLang="en-US" sz="2400" dirty="0" smtClean="0">
                <a:sym typeface="+mn-ea"/>
              </a:rPr>
              <a:t>C</a:t>
            </a:r>
            <a:r>
              <a:rPr lang="en-US" altLang="zh-CN" sz="2400" dirty="0" smtClean="0">
                <a:sym typeface="+mn-ea"/>
              </a:rPr>
              <a:t>onnected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eural </a:t>
            </a:r>
            <a:r>
              <a:rPr lang="en-US" altLang="en-US" sz="2400" dirty="0" smtClean="0">
                <a:sym typeface="+mn-ea"/>
              </a:rPr>
              <a:t>N</a:t>
            </a:r>
            <a:r>
              <a:rPr lang="en-US" altLang="zh-CN" sz="2400" dirty="0" smtClean="0">
                <a:sym typeface="+mn-ea"/>
              </a:rPr>
              <a:t>etworks</a:t>
            </a:r>
            <a:endParaRPr lang="en-US" altLang="zh-CN" sz="2400" dirty="0" smtClean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72026"/>
            <a:ext cx="5271517" cy="3980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1"/>
          <p:cNvSpPr txBox="1"/>
          <p:nvPr/>
        </p:nvSpPr>
        <p:spPr>
          <a:xfrm>
            <a:off x="7438390" y="3827145"/>
            <a:ext cx="1512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400">
                <a:solidFill>
                  <a:srgbClr val="FF0000"/>
                </a:solidFill>
              </a:rPr>
              <a:t>10^</a:t>
            </a:r>
            <a:r>
              <a:rPr lang="en-US" altLang="en-US" sz="1400">
                <a:solidFill>
                  <a:srgbClr val="FF0000"/>
                </a:solidFill>
              </a:rPr>
              <a:t>4</a:t>
            </a:r>
            <a:r>
              <a:rPr lang="en-US" altLang="en-US" sz="1400">
                <a:solidFill>
                  <a:srgbClr val="FF0000"/>
                </a:solidFill>
              </a:rPr>
              <a:t> parameters</a:t>
            </a:r>
            <a:endParaRPr lang="en-US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32"/>
          <p:cNvSpPr txBox="1">
            <a:spLocks noChangeArrowheads="1"/>
          </p:cNvSpPr>
          <p:nvPr/>
        </p:nvSpPr>
        <p:spPr bwMode="auto">
          <a:xfrm>
            <a:off x="116840" y="142875"/>
            <a:ext cx="73126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dirty="0"/>
              <a:t>Neural </a:t>
            </a:r>
            <a:r>
              <a:rPr lang="en-US" altLang="en-US" sz="2800" dirty="0" smtClean="0"/>
              <a:t>N</a:t>
            </a:r>
            <a:r>
              <a:rPr lang="en-US" altLang="zh-CN" sz="2800" dirty="0" smtClean="0"/>
              <a:t>etworks - Disadvantages</a:t>
            </a:r>
            <a:endParaRPr lang="en-US" altLang="zh-CN" sz="2800" dirty="0" smtClean="0"/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28625" y="1071563"/>
            <a:ext cx="7527751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number of </a:t>
            </a:r>
            <a:r>
              <a:rPr lang="en-US" altLang="ko-KR" dirty="0">
                <a:solidFill>
                  <a:srgbClr val="CC0000"/>
                </a:solidFill>
              </a:rPr>
              <a:t>trainable parameters</a:t>
            </a:r>
            <a:r>
              <a:rPr lang="en-US" altLang="ko-KR" dirty="0"/>
              <a:t> becomes extremely</a:t>
            </a:r>
            <a:r>
              <a:rPr lang="en-US" altLang="ko-KR" dirty="0">
                <a:solidFill>
                  <a:srgbClr val="C00000"/>
                </a:solidFill>
              </a:rPr>
              <a:t> large</a:t>
            </a:r>
            <a:endParaRPr lang="en-US" altLang="ko-KR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endParaRPr kumimoji="0" lang="en-GB" altLang="ko-KR" dirty="0"/>
          </a:p>
        </p:txBody>
      </p:sp>
      <p:pic>
        <p:nvPicPr>
          <p:cNvPr id="35" name="Picture 5" descr="what3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25"/>
            <a:ext cx="33813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428625" y="1500188"/>
            <a:ext cx="7929563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/>
              <a:t>Little </a:t>
            </a:r>
            <a:r>
              <a:rPr lang="en-US" altLang="ko-KR" dirty="0">
                <a:solidFill>
                  <a:srgbClr val="C00000"/>
                </a:solidFill>
              </a:rPr>
              <a:t>or no invariance </a:t>
            </a:r>
            <a:r>
              <a:rPr lang="en-US" altLang="ko-KR" dirty="0"/>
              <a:t>to shifting, scaling, and other forms of distortion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C0C0C0"/>
              </a:solidFill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kumimoji="0" lang="en-GB" altLang="ko-KR" dirty="0"/>
          </a:p>
        </p:txBody>
      </p:sp>
      <p:grpSp>
        <p:nvGrpSpPr>
          <p:cNvPr id="2" name="Group 4"/>
          <p:cNvGrpSpPr/>
          <p:nvPr/>
        </p:nvGrpSpPr>
        <p:grpSpPr bwMode="auto">
          <a:xfrm>
            <a:off x="4968875" y="2081213"/>
            <a:ext cx="1944688" cy="1079500"/>
            <a:chOff x="432" y="1056"/>
            <a:chExt cx="3329" cy="1847"/>
          </a:xfrm>
        </p:grpSpPr>
        <p:sp>
          <p:nvSpPr>
            <p:cNvPr id="20538" name="Oval 5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39" name="Oval 6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0" name="Oval 7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1" name="Oval 8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2" name="Oval 9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3" name="Rectangle 10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4" name="Rectangle 11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5" name="Rectangle 12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6" name="Rectangle 13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7" name="Rectangle 14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8" name="Rectangle 15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49" name="Rectangle 16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0" name="Oval 17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1" name="Oval 18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52" name="Line 19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3" name="Line 20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4" name="Line 21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5" name="Line 22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6" name="Line 23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7" name="Line 24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8" name="Line 25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59" name="Line 26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0" name="Line 27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1" name="Line 28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2" name="Line 29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3" name="Line 30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4" name="Line 31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5" name="Line 32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6" name="Line 33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7" name="Line 34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8" name="Line 35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69" name="Line 36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0" name="Line 37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1" name="Line 38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2" name="Line 39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3" name="Line 40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4" name="Line 41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5" name="Line 42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6" name="Line 43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77" name="Line 44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pic>
          <p:nvPicPr>
            <p:cNvPr id="20578" name="Picture 45" descr="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1494" cy="1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79" name="Line 46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0" name="Line 47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1" name="Line 48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2" name="Line 49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50"/>
          <p:cNvGrpSpPr/>
          <p:nvPr/>
        </p:nvGrpSpPr>
        <p:grpSpPr bwMode="auto">
          <a:xfrm>
            <a:off x="4968875" y="3295650"/>
            <a:ext cx="1955800" cy="1133475"/>
            <a:chOff x="368" y="1056"/>
            <a:chExt cx="3393" cy="1847"/>
          </a:xfrm>
        </p:grpSpPr>
        <p:pic>
          <p:nvPicPr>
            <p:cNvPr id="20493" name="Picture 51" descr="A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" y="1234"/>
              <a:ext cx="1572" cy="1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4" name="Oval 52"/>
            <p:cNvSpPr>
              <a:spLocks noChangeArrowheads="1"/>
            </p:cNvSpPr>
            <p:nvPr/>
          </p:nvSpPr>
          <p:spPr bwMode="auto">
            <a:xfrm rot="5400000">
              <a:off x="2778" y="133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5" name="Oval 53"/>
            <p:cNvSpPr>
              <a:spLocks noChangeArrowheads="1"/>
            </p:cNvSpPr>
            <p:nvPr/>
          </p:nvSpPr>
          <p:spPr bwMode="auto">
            <a:xfrm rot="5400000">
              <a:off x="2778" y="162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6" name="Oval 54"/>
            <p:cNvSpPr>
              <a:spLocks noChangeArrowheads="1"/>
            </p:cNvSpPr>
            <p:nvPr/>
          </p:nvSpPr>
          <p:spPr bwMode="auto">
            <a:xfrm rot="5400000">
              <a:off x="2778" y="1915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7" name="Oval 55"/>
            <p:cNvSpPr>
              <a:spLocks noChangeArrowheads="1"/>
            </p:cNvSpPr>
            <p:nvPr/>
          </p:nvSpPr>
          <p:spPr bwMode="auto">
            <a:xfrm rot="5400000">
              <a:off x="2778" y="2240"/>
              <a:ext cx="218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8" name="Oval 56"/>
            <p:cNvSpPr>
              <a:spLocks noChangeArrowheads="1"/>
            </p:cNvSpPr>
            <p:nvPr/>
          </p:nvSpPr>
          <p:spPr bwMode="auto">
            <a:xfrm rot="5400000">
              <a:off x="2778" y="2566"/>
              <a:ext cx="217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99" name="Rectangle 57"/>
            <p:cNvSpPr>
              <a:spLocks noChangeArrowheads="1"/>
            </p:cNvSpPr>
            <p:nvPr/>
          </p:nvSpPr>
          <p:spPr bwMode="auto">
            <a:xfrm rot="5400000">
              <a:off x="2214" y="1049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0" name="Rectangle 58"/>
            <p:cNvSpPr>
              <a:spLocks noChangeArrowheads="1"/>
            </p:cNvSpPr>
            <p:nvPr/>
          </p:nvSpPr>
          <p:spPr bwMode="auto">
            <a:xfrm rot="5400000">
              <a:off x="2215" y="1302"/>
              <a:ext cx="144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1" name="Rectangle 59"/>
            <p:cNvSpPr>
              <a:spLocks noChangeArrowheads="1"/>
            </p:cNvSpPr>
            <p:nvPr/>
          </p:nvSpPr>
          <p:spPr bwMode="auto">
            <a:xfrm rot="5400000">
              <a:off x="2215" y="159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2" name="Rectangle 60"/>
            <p:cNvSpPr>
              <a:spLocks noChangeArrowheads="1"/>
            </p:cNvSpPr>
            <p:nvPr/>
          </p:nvSpPr>
          <p:spPr bwMode="auto">
            <a:xfrm rot="5400000">
              <a:off x="2215" y="188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3" name="Rectangle 61"/>
            <p:cNvSpPr>
              <a:spLocks noChangeArrowheads="1"/>
            </p:cNvSpPr>
            <p:nvPr/>
          </p:nvSpPr>
          <p:spPr bwMode="auto">
            <a:xfrm rot="5400000">
              <a:off x="2215" y="2172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Rectangle 62"/>
            <p:cNvSpPr>
              <a:spLocks noChangeArrowheads="1"/>
            </p:cNvSpPr>
            <p:nvPr/>
          </p:nvSpPr>
          <p:spPr bwMode="auto">
            <a:xfrm rot="5400000">
              <a:off x="2215" y="2461"/>
              <a:ext cx="144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5" name="Rectangle 63"/>
            <p:cNvSpPr>
              <a:spLocks noChangeArrowheads="1"/>
            </p:cNvSpPr>
            <p:nvPr/>
          </p:nvSpPr>
          <p:spPr bwMode="auto">
            <a:xfrm rot="5400000">
              <a:off x="2214" y="2751"/>
              <a:ext cx="145" cy="1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6" name="Oval 64"/>
            <p:cNvSpPr>
              <a:spLocks noChangeArrowheads="1"/>
            </p:cNvSpPr>
            <p:nvPr/>
          </p:nvSpPr>
          <p:spPr bwMode="auto">
            <a:xfrm rot="5400000">
              <a:off x="3253" y="1731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Oval 65"/>
            <p:cNvSpPr>
              <a:spLocks noChangeArrowheads="1"/>
            </p:cNvSpPr>
            <p:nvPr/>
          </p:nvSpPr>
          <p:spPr bwMode="auto">
            <a:xfrm rot="5400000">
              <a:off x="3253" y="2057"/>
              <a:ext cx="217" cy="2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8" name="Line 66"/>
            <p:cNvSpPr>
              <a:spLocks noChangeShapeType="1"/>
            </p:cNvSpPr>
            <p:nvPr/>
          </p:nvSpPr>
          <p:spPr bwMode="auto">
            <a:xfrm rot="5400000" flipV="1">
              <a:off x="2905" y="1514"/>
              <a:ext cx="43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9" name="Line 67"/>
            <p:cNvSpPr>
              <a:spLocks noChangeShapeType="1"/>
            </p:cNvSpPr>
            <p:nvPr/>
          </p:nvSpPr>
          <p:spPr bwMode="auto">
            <a:xfrm rot="5400000" flipV="1">
              <a:off x="3068" y="1677"/>
              <a:ext cx="109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0" name="Line 68"/>
            <p:cNvSpPr>
              <a:spLocks noChangeShapeType="1"/>
            </p:cNvSpPr>
            <p:nvPr/>
          </p:nvSpPr>
          <p:spPr bwMode="auto">
            <a:xfrm rot="5400000" flipV="1">
              <a:off x="2906" y="1839"/>
              <a:ext cx="434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1" name="Line 69"/>
            <p:cNvSpPr>
              <a:spLocks noChangeShapeType="1"/>
            </p:cNvSpPr>
            <p:nvPr/>
          </p:nvSpPr>
          <p:spPr bwMode="auto">
            <a:xfrm rot="5400000" flipH="1" flipV="1">
              <a:off x="3050" y="1804"/>
              <a:ext cx="145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2" name="Line 70"/>
            <p:cNvSpPr>
              <a:spLocks noChangeShapeType="1"/>
            </p:cNvSpPr>
            <p:nvPr/>
          </p:nvSpPr>
          <p:spPr bwMode="auto">
            <a:xfrm rot="5400000" flipH="1" flipV="1">
              <a:off x="2887" y="1967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3" name="Line 71"/>
            <p:cNvSpPr>
              <a:spLocks noChangeShapeType="1"/>
            </p:cNvSpPr>
            <p:nvPr/>
          </p:nvSpPr>
          <p:spPr bwMode="auto">
            <a:xfrm rot="5400000" flipH="1" flipV="1">
              <a:off x="2725" y="2129"/>
              <a:ext cx="79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4" name="Line 72"/>
            <p:cNvSpPr>
              <a:spLocks noChangeShapeType="1"/>
            </p:cNvSpPr>
            <p:nvPr/>
          </p:nvSpPr>
          <p:spPr bwMode="auto">
            <a:xfrm rot="5400000" flipV="1">
              <a:off x="2743" y="1676"/>
              <a:ext cx="76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5" name="Line 73"/>
            <p:cNvSpPr>
              <a:spLocks noChangeShapeType="1"/>
            </p:cNvSpPr>
            <p:nvPr/>
          </p:nvSpPr>
          <p:spPr bwMode="auto">
            <a:xfrm rot="5400000" flipV="1">
              <a:off x="3033" y="1966"/>
              <a:ext cx="180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6" name="Line 74"/>
            <p:cNvSpPr>
              <a:spLocks noChangeShapeType="1"/>
            </p:cNvSpPr>
            <p:nvPr/>
          </p:nvSpPr>
          <p:spPr bwMode="auto">
            <a:xfrm rot="5400000" flipH="1" flipV="1">
              <a:off x="3050" y="2129"/>
              <a:ext cx="146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7" name="Line 75"/>
            <p:cNvSpPr>
              <a:spLocks noChangeShapeType="1"/>
            </p:cNvSpPr>
            <p:nvPr/>
          </p:nvSpPr>
          <p:spPr bwMode="auto">
            <a:xfrm rot="5400000" flipH="1" flipV="1">
              <a:off x="2887" y="2292"/>
              <a:ext cx="471" cy="2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8" name="Line 76"/>
            <p:cNvSpPr>
              <a:spLocks noChangeShapeType="1"/>
            </p:cNvSpPr>
            <p:nvPr/>
          </p:nvSpPr>
          <p:spPr bwMode="auto">
            <a:xfrm rot="5400000" flipV="1">
              <a:off x="2404" y="1092"/>
              <a:ext cx="32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19" name="Line 77"/>
            <p:cNvSpPr>
              <a:spLocks noChangeShapeType="1"/>
            </p:cNvSpPr>
            <p:nvPr/>
          </p:nvSpPr>
          <p:spPr bwMode="auto">
            <a:xfrm rot="5400000" flipV="1">
              <a:off x="2259" y="1237"/>
              <a:ext cx="61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0" name="Line 78"/>
            <p:cNvSpPr>
              <a:spLocks noChangeShapeType="1"/>
            </p:cNvSpPr>
            <p:nvPr/>
          </p:nvSpPr>
          <p:spPr bwMode="auto">
            <a:xfrm rot="5400000" flipV="1">
              <a:off x="2114" y="1382"/>
              <a:ext cx="90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1" name="Line 79"/>
            <p:cNvSpPr>
              <a:spLocks noChangeShapeType="1"/>
            </p:cNvSpPr>
            <p:nvPr/>
          </p:nvSpPr>
          <p:spPr bwMode="auto">
            <a:xfrm rot="5400000" flipV="1">
              <a:off x="1969" y="1563"/>
              <a:ext cx="119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2" name="Line 80"/>
            <p:cNvSpPr>
              <a:spLocks noChangeShapeType="1"/>
            </p:cNvSpPr>
            <p:nvPr/>
          </p:nvSpPr>
          <p:spPr bwMode="auto">
            <a:xfrm rot="5400000" flipV="1">
              <a:off x="1806" y="1726"/>
              <a:ext cx="152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3" name="Line 81"/>
            <p:cNvSpPr>
              <a:spLocks noChangeShapeType="1"/>
            </p:cNvSpPr>
            <p:nvPr/>
          </p:nvSpPr>
          <p:spPr bwMode="auto">
            <a:xfrm rot="5400000" flipH="1" flipV="1">
              <a:off x="1878" y="1943"/>
              <a:ext cx="137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4" name="Line 82"/>
            <p:cNvSpPr>
              <a:spLocks noChangeShapeType="1"/>
            </p:cNvSpPr>
            <p:nvPr/>
          </p:nvSpPr>
          <p:spPr bwMode="auto">
            <a:xfrm rot="5400000" flipH="1" flipV="1">
              <a:off x="2023" y="2088"/>
              <a:ext cx="108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5" name="Line 83"/>
            <p:cNvSpPr>
              <a:spLocks noChangeShapeType="1"/>
            </p:cNvSpPr>
            <p:nvPr/>
          </p:nvSpPr>
          <p:spPr bwMode="auto">
            <a:xfrm rot="5400000" flipH="1" flipV="1">
              <a:off x="2168" y="2233"/>
              <a:ext cx="797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6" name="Line 84"/>
            <p:cNvSpPr>
              <a:spLocks noChangeShapeType="1"/>
            </p:cNvSpPr>
            <p:nvPr/>
          </p:nvSpPr>
          <p:spPr bwMode="auto">
            <a:xfrm rot="5400000" flipH="1" flipV="1">
              <a:off x="2331" y="2396"/>
              <a:ext cx="471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7" name="Line 85"/>
            <p:cNvSpPr>
              <a:spLocks noChangeShapeType="1"/>
            </p:cNvSpPr>
            <p:nvPr/>
          </p:nvSpPr>
          <p:spPr bwMode="auto">
            <a:xfrm rot="5400000" flipH="1" flipV="1">
              <a:off x="2494" y="2559"/>
              <a:ext cx="145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8" name="Line 86"/>
            <p:cNvSpPr>
              <a:spLocks noChangeShapeType="1"/>
            </p:cNvSpPr>
            <p:nvPr/>
          </p:nvSpPr>
          <p:spPr bwMode="auto">
            <a:xfrm rot="5400000" flipV="1">
              <a:off x="3622" y="1711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29" name="Line 87"/>
            <p:cNvSpPr>
              <a:spLocks noChangeShapeType="1"/>
            </p:cNvSpPr>
            <p:nvPr/>
          </p:nvSpPr>
          <p:spPr bwMode="auto">
            <a:xfrm rot="5400000" flipV="1">
              <a:off x="3622" y="2036"/>
              <a:ext cx="0" cy="27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0" name="Line 88"/>
            <p:cNvSpPr>
              <a:spLocks noChangeShapeType="1"/>
            </p:cNvSpPr>
            <p:nvPr/>
          </p:nvSpPr>
          <p:spPr bwMode="auto">
            <a:xfrm rot="5400000" flipV="1">
              <a:off x="2531" y="1218"/>
              <a:ext cx="7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1" name="Line 89"/>
            <p:cNvSpPr>
              <a:spLocks noChangeShapeType="1"/>
            </p:cNvSpPr>
            <p:nvPr/>
          </p:nvSpPr>
          <p:spPr bwMode="auto">
            <a:xfrm rot="5400000" flipV="1">
              <a:off x="2386" y="1363"/>
              <a:ext cx="36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2" name="Line 90"/>
            <p:cNvSpPr>
              <a:spLocks noChangeShapeType="1"/>
            </p:cNvSpPr>
            <p:nvPr/>
          </p:nvSpPr>
          <p:spPr bwMode="auto">
            <a:xfrm rot="5400000" flipV="1">
              <a:off x="2241" y="1508"/>
              <a:ext cx="652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3" name="Line 91"/>
            <p:cNvSpPr>
              <a:spLocks noChangeShapeType="1"/>
            </p:cNvSpPr>
            <p:nvPr/>
          </p:nvSpPr>
          <p:spPr bwMode="auto">
            <a:xfrm rot="5400000" flipV="1">
              <a:off x="2078" y="1671"/>
              <a:ext cx="978" cy="3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34" name="Line 92"/>
            <p:cNvSpPr>
              <a:spLocks noChangeShapeType="1"/>
            </p:cNvSpPr>
            <p:nvPr/>
          </p:nvSpPr>
          <p:spPr bwMode="auto">
            <a:xfrm>
              <a:off x="984" y="1460"/>
              <a:ext cx="1248" cy="240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5" name="Line 93"/>
            <p:cNvSpPr>
              <a:spLocks noChangeShapeType="1"/>
            </p:cNvSpPr>
            <p:nvPr/>
          </p:nvSpPr>
          <p:spPr bwMode="auto">
            <a:xfrm>
              <a:off x="988" y="1508"/>
              <a:ext cx="1248" cy="432"/>
            </a:xfrm>
            <a:prstGeom prst="line">
              <a:avLst/>
            </a:prstGeom>
            <a:noFill/>
            <a:ln w="12700" cap="sq">
              <a:solidFill>
                <a:srgbClr val="0066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6" name="Line 94"/>
            <p:cNvSpPr>
              <a:spLocks noChangeShapeType="1"/>
            </p:cNvSpPr>
            <p:nvPr/>
          </p:nvSpPr>
          <p:spPr bwMode="auto">
            <a:xfrm>
              <a:off x="1032" y="1460"/>
              <a:ext cx="1200" cy="76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37" name="Line 95"/>
            <p:cNvSpPr>
              <a:spLocks noChangeShapeType="1"/>
            </p:cNvSpPr>
            <p:nvPr/>
          </p:nvSpPr>
          <p:spPr bwMode="auto">
            <a:xfrm>
              <a:off x="1030" y="1508"/>
              <a:ext cx="1200" cy="1056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oval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46" name="Picture 96" descr="Ad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8" y="2652713"/>
            <a:ext cx="117475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2286000"/>
            <a:ext cx="2319337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000CC"/>
        </a:solid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3911</Words>
  <Application>WPS Presentation</Application>
  <PresentationFormat>全屏显示(16:9)</PresentationFormat>
  <Paragraphs>651</Paragraphs>
  <Slides>43</Slides>
  <Notes>40</Notes>
  <HiddenSlides>3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SimSun</vt:lpstr>
      <vt:lpstr>Wingdings</vt:lpstr>
      <vt:lpstr>Calibri</vt:lpstr>
      <vt:lpstr>Arial Rounded MT Bold</vt:lpstr>
      <vt:lpstr>Verdana</vt:lpstr>
      <vt:lpstr>Microsoft YaHei</vt:lpstr>
      <vt:lpstr>雅黑宋体</vt:lpstr>
      <vt:lpstr>MS Gothic</vt:lpstr>
      <vt:lpstr>Tahoma</vt:lpstr>
      <vt:lpstr>Andale Mono</vt:lpstr>
      <vt:lpstr>Arial Unicode MS</vt:lpstr>
      <vt:lpstr>微软雅黑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MIBEL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Research on Ultrasonic 3D Fusion Imaging</dc:title>
  <dc:creator>Bu Shuhui</dc:creator>
  <cp:lastModifiedBy>bushuhui</cp:lastModifiedBy>
  <cp:revision>5544</cp:revision>
  <dcterms:created xsi:type="dcterms:W3CDTF">2021-12-17T09:34:29Z</dcterms:created>
  <dcterms:modified xsi:type="dcterms:W3CDTF">2021-12-17T09:34:29Z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